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80" r:id="rId1"/>
  </p:sldMasterIdLst>
  <p:notesMasterIdLst>
    <p:notesMasterId r:id="rId59"/>
  </p:notesMasterIdLst>
  <p:sldIdLst>
    <p:sldId id="324" r:id="rId2"/>
    <p:sldId id="325" r:id="rId3"/>
    <p:sldId id="256" r:id="rId4"/>
    <p:sldId id="257" r:id="rId5"/>
    <p:sldId id="260" r:id="rId6"/>
    <p:sldId id="323" r:id="rId7"/>
    <p:sldId id="262" r:id="rId8"/>
    <p:sldId id="293" r:id="rId9"/>
    <p:sldId id="259" r:id="rId10"/>
    <p:sldId id="266" r:id="rId11"/>
    <p:sldId id="326" r:id="rId12"/>
    <p:sldId id="327" r:id="rId13"/>
    <p:sldId id="329" r:id="rId14"/>
    <p:sldId id="330" r:id="rId15"/>
    <p:sldId id="331" r:id="rId16"/>
    <p:sldId id="332" r:id="rId17"/>
    <p:sldId id="333" r:id="rId18"/>
    <p:sldId id="334" r:id="rId19"/>
    <p:sldId id="335" r:id="rId20"/>
    <p:sldId id="336" r:id="rId21"/>
    <p:sldId id="297" r:id="rId22"/>
    <p:sldId id="298" r:id="rId23"/>
    <p:sldId id="299" r:id="rId24"/>
    <p:sldId id="300" r:id="rId25"/>
    <p:sldId id="312" r:id="rId26"/>
    <p:sldId id="313" r:id="rId27"/>
    <p:sldId id="301" r:id="rId28"/>
    <p:sldId id="337" r:id="rId29"/>
    <p:sldId id="314" r:id="rId30"/>
    <p:sldId id="338" r:id="rId31"/>
    <p:sldId id="315" r:id="rId32"/>
    <p:sldId id="339" r:id="rId33"/>
    <p:sldId id="304" r:id="rId34"/>
    <p:sldId id="305" r:id="rId35"/>
    <p:sldId id="317" r:id="rId36"/>
    <p:sldId id="318" r:id="rId37"/>
    <p:sldId id="319" r:id="rId38"/>
    <p:sldId id="320" r:id="rId39"/>
    <p:sldId id="321" r:id="rId40"/>
    <p:sldId id="322" r:id="rId41"/>
    <p:sldId id="342" r:id="rId42"/>
    <p:sldId id="343" r:id="rId43"/>
    <p:sldId id="344" r:id="rId44"/>
    <p:sldId id="345" r:id="rId45"/>
    <p:sldId id="346" r:id="rId46"/>
    <p:sldId id="348" r:id="rId47"/>
    <p:sldId id="347" r:id="rId48"/>
    <p:sldId id="349" r:id="rId49"/>
    <p:sldId id="350" r:id="rId50"/>
    <p:sldId id="351" r:id="rId51"/>
    <p:sldId id="352" r:id="rId52"/>
    <p:sldId id="353" r:id="rId53"/>
    <p:sldId id="354" r:id="rId54"/>
    <p:sldId id="355" r:id="rId55"/>
    <p:sldId id="356" r:id="rId56"/>
    <p:sldId id="284" r:id="rId57"/>
    <p:sldId id="286" r:id="rId58"/>
  </p:sldIdLst>
  <p:sldSz cx="9144000" cy="5143500" type="screen16x9"/>
  <p:notesSz cx="6858000" cy="9144000"/>
  <p:embeddedFontLst>
    <p:embeddedFont>
      <p:font typeface="Barlow Semi Condensed" panose="020B0604020202020204" charset="0"/>
      <p:regular r:id="rId60"/>
      <p:bold r:id="rId61"/>
      <p:italic r:id="rId62"/>
      <p:boldItalic r:id="rId63"/>
    </p:embeddedFont>
    <p:embeddedFont>
      <p:font typeface="Barlow Semi Condensed Medium" panose="020B0604020202020204" charset="0"/>
      <p:regular r:id="rId64"/>
      <p:bold r:id="rId65"/>
      <p:italic r:id="rId66"/>
      <p:boldItalic r:id="rId67"/>
    </p:embeddedFont>
    <p:embeddedFont>
      <p:font typeface="Calibri" panose="020F0502020204030204" pitchFamily="34" charset="0"/>
      <p:regular r:id="rId68"/>
      <p:bold r:id="rId69"/>
      <p:italic r:id="rId70"/>
      <p:boldItalic r:id="rId71"/>
    </p:embeddedFont>
    <p:embeddedFont>
      <p:font typeface="Fjalla One" panose="020B0604020202020204" charset="0"/>
      <p:regular r:id="rId72"/>
    </p:embeddedFont>
    <p:embeddedFont>
      <p:font typeface="Roboto Condensed Light" panose="020B0604020202020204" charset="0"/>
      <p:regular r:id="rId73"/>
      <p: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21C411-CDEE-4C0F-ADD7-79FB88B8C610}">
  <a:tblStyle styleId="{1621C411-CDEE-4C0F-ADD7-79FB88B8C6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94660"/>
  </p:normalViewPr>
  <p:slideViewPr>
    <p:cSldViewPr snapToGrid="0">
      <p:cViewPr varScale="1">
        <p:scale>
          <a:sx n="110" d="100"/>
          <a:sy n="110" d="100"/>
        </p:scale>
        <p:origin x="768" y="5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68" Type="http://schemas.openxmlformats.org/officeDocument/2006/relationships/font" Target="fonts/font9.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414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635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980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6853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841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8840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617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367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627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3952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9875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095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0624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6570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77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881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93311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8714a43093_5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8714a43093_5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6"/>
        <p:cNvGrpSpPr/>
        <p:nvPr/>
      </p:nvGrpSpPr>
      <p:grpSpPr>
        <a:xfrm>
          <a:off x="0" y="0"/>
          <a:ext cx="0" cy="0"/>
          <a:chOff x="0" y="0"/>
          <a:chExt cx="0" cy="0"/>
        </a:xfrm>
      </p:grpSpPr>
      <p:sp>
        <p:nvSpPr>
          <p:cNvPr id="4947" name="Google Shape;4947;g804e9800b4_0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8" name="Google Shape;4948;g804e9800b4_0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3210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112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3342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xmlns=""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xmlns=""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xmlns=""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xmlns=""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1881350" y="1246850"/>
            <a:ext cx="21333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1" name="Google Shape;1621;p32"/>
          <p:cNvSpPr txBox="1">
            <a:spLocks noGrp="1"/>
          </p:cNvSpPr>
          <p:nvPr>
            <p:ph type="body" idx="2"/>
          </p:nvPr>
        </p:nvSpPr>
        <p:spPr>
          <a:xfrm>
            <a:off x="4220325" y="1246850"/>
            <a:ext cx="30999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2" name="Google Shape;1622;p32"/>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42" name="Google Shape;1642;p32"/>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76" name="Google Shape;1676;p32"/>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677" name="Google Shape;1677;p32"/>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678" name="Google Shape;1678;p3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8" r:id="rId6"/>
    <p:sldLayoutId id="2147483659" r:id="rId7"/>
    <p:sldLayoutId id="2147483660" r:id="rId8"/>
    <p:sldLayoutId id="2147483661" r:id="rId9"/>
    <p:sldLayoutId id="2147483665" r:id="rId10"/>
    <p:sldLayoutId id="2147483669" r:id="rId11"/>
    <p:sldLayoutId id="2147483673" r:id="rId12"/>
    <p:sldLayoutId id="2147483674" r:id="rId13"/>
    <p:sldLayoutId id="2147483675" r:id="rId14"/>
    <p:sldLayoutId id="2147483676" r:id="rId15"/>
    <p:sldLayoutId id="214748367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hyperlink" Target="https://www.guru99.com/business-intelligence-definition-example.html" TargetMode="External"/><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hyperlink" Target="https://tino.org/vi/tableau-la-gi/" TargetMode="External"/><Relationship Id="rId5" Type="http://schemas.openxmlformats.org/officeDocument/2006/relationships/hyperlink" Target="https://quantrimang.com/python-la-gi-tai-sao-nen-chon-python-140518" TargetMode="External"/><Relationship Id="rId4" Type="http://schemas.openxmlformats.org/officeDocument/2006/relationships/hyperlink" Target="https://dataintegration.info/business-intelligenc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20929114"/>
              </p:ext>
            </p:extLst>
          </p:nvPr>
        </p:nvGraphicFramePr>
        <p:xfrm>
          <a:off x="628650" y="792480"/>
          <a:ext cx="7886700" cy="3541745"/>
        </p:xfrm>
        <a:graphic>
          <a:graphicData uri="http://schemas.openxmlformats.org/drawingml/2006/table">
            <a:tbl>
              <a:tblPr>
                <a:tableStyleId>{1621C411-CDEE-4C0F-ADD7-79FB88B8C610}</a:tableStyleId>
              </a:tblPr>
              <a:tblGrid>
                <a:gridCol w="1750838">
                  <a:extLst>
                    <a:ext uri="{9D8B030D-6E8A-4147-A177-3AD203B41FA5}">
                      <a16:colId xmlns:a16="http://schemas.microsoft.com/office/drawing/2014/main" val="4185788175"/>
                    </a:ext>
                  </a:extLst>
                </a:gridCol>
                <a:gridCol w="1975786">
                  <a:extLst>
                    <a:ext uri="{9D8B030D-6E8A-4147-A177-3AD203B41FA5}">
                      <a16:colId xmlns:a16="http://schemas.microsoft.com/office/drawing/2014/main" val="3988509016"/>
                    </a:ext>
                  </a:extLst>
                </a:gridCol>
                <a:gridCol w="2021011">
                  <a:extLst>
                    <a:ext uri="{9D8B030D-6E8A-4147-A177-3AD203B41FA5}">
                      <a16:colId xmlns:a16="http://schemas.microsoft.com/office/drawing/2014/main" val="3295978918"/>
                    </a:ext>
                  </a:extLst>
                </a:gridCol>
                <a:gridCol w="2139065">
                  <a:extLst>
                    <a:ext uri="{9D8B030D-6E8A-4147-A177-3AD203B41FA5}">
                      <a16:colId xmlns:a16="http://schemas.microsoft.com/office/drawing/2014/main" val="2632380887"/>
                    </a:ext>
                  </a:extLst>
                </a:gridCol>
              </a:tblGrid>
              <a:tr h="343683">
                <a:tc>
                  <a:txBody>
                    <a:bodyPr/>
                    <a:lstStyle/>
                    <a:p>
                      <a:pPr marL="0" marR="0">
                        <a:lnSpc>
                          <a:spcPct val="115000"/>
                        </a:lnSpc>
                        <a:spcBef>
                          <a:spcPts val="0"/>
                        </a:spcBef>
                        <a:spcAft>
                          <a:spcPts val="1000"/>
                        </a:spcAft>
                      </a:pPr>
                      <a:r>
                        <a:rPr lang="en-US" sz="1100">
                          <a:effectLst/>
                        </a:rPr>
                        <a:t>Qualification</a:t>
                      </a:r>
                      <a:endParaRPr lang="en-US" sz="1000">
                        <a:effectLst/>
                        <a:latin typeface="Calibri" panose="020F0502020204030204" pitchFamily="34" charset="0"/>
                        <a:ea typeface="Calibri" panose="020F0502020204030204" pitchFamily="34" charset="0"/>
                      </a:endParaRPr>
                    </a:p>
                  </a:txBody>
                  <a:tcPr marL="63432" marR="63432" marT="49923" marB="49923" anchor="ctr"/>
                </a:tc>
                <a:tc gridSpan="3">
                  <a:txBody>
                    <a:bodyPr/>
                    <a:lstStyle/>
                    <a:p>
                      <a:pPr marL="0" marR="0">
                        <a:lnSpc>
                          <a:spcPct val="115000"/>
                        </a:lnSpc>
                        <a:spcBef>
                          <a:spcPts val="0"/>
                        </a:spcBef>
                        <a:spcAft>
                          <a:spcPts val="1000"/>
                        </a:spcAft>
                      </a:pPr>
                      <a:r>
                        <a:rPr lang="en-US" sz="1100" dirty="0">
                          <a:effectLst/>
                        </a:rPr>
                        <a:t>BTEC Level 5 HND Diploma in Computing</a:t>
                      </a:r>
                      <a:endParaRPr lang="en-US" sz="1000" dirty="0">
                        <a:effectLst/>
                        <a:latin typeface="Calibri" panose="020F0502020204030204" pitchFamily="34" charset="0"/>
                        <a:ea typeface="Calibri" panose="020F0502020204030204" pitchFamily="34" charset="0"/>
                      </a:endParaRPr>
                    </a:p>
                  </a:txBody>
                  <a:tcPr marL="63432" marR="63432" marT="49923" marB="49923"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51523831"/>
                  </a:ext>
                </a:extLst>
              </a:tr>
              <a:tr h="343683">
                <a:tc>
                  <a:txBody>
                    <a:bodyPr/>
                    <a:lstStyle/>
                    <a:p>
                      <a:pPr marL="0" marR="0">
                        <a:lnSpc>
                          <a:spcPct val="115000"/>
                        </a:lnSpc>
                        <a:spcBef>
                          <a:spcPts val="0"/>
                        </a:spcBef>
                        <a:spcAft>
                          <a:spcPts val="1000"/>
                        </a:spcAft>
                      </a:pPr>
                      <a:r>
                        <a:rPr lang="en-US" sz="1100">
                          <a:effectLst/>
                        </a:rPr>
                        <a:t>Unit number and title</a:t>
                      </a:r>
                      <a:endParaRPr lang="en-US" sz="1000">
                        <a:effectLst/>
                        <a:latin typeface="Calibri" panose="020F0502020204030204" pitchFamily="34" charset="0"/>
                        <a:ea typeface="Calibri" panose="020F0502020204030204" pitchFamily="34" charset="0"/>
                      </a:endParaRPr>
                    </a:p>
                  </a:txBody>
                  <a:tcPr marL="63432" marR="63432" marT="49923" marB="49923" anchor="ctr"/>
                </a:tc>
                <a:tc gridSpan="3">
                  <a:txBody>
                    <a:bodyPr/>
                    <a:lstStyle/>
                    <a:p>
                      <a:pPr marL="0" marR="0">
                        <a:lnSpc>
                          <a:spcPct val="115000"/>
                        </a:lnSpc>
                        <a:spcBef>
                          <a:spcPts val="0"/>
                        </a:spcBef>
                        <a:spcAft>
                          <a:spcPts val="1000"/>
                        </a:spcAft>
                      </a:pPr>
                      <a:r>
                        <a:rPr lang="en-US" sz="1100" dirty="0">
                          <a:effectLst/>
                        </a:rPr>
                        <a:t>Unit 14: Business Intelligence</a:t>
                      </a:r>
                      <a:endParaRPr lang="en-US" sz="1000" dirty="0">
                        <a:effectLst/>
                        <a:latin typeface="Calibri" panose="020F0502020204030204" pitchFamily="34" charset="0"/>
                        <a:ea typeface="Calibri" panose="020F0502020204030204" pitchFamily="34" charset="0"/>
                      </a:endParaRPr>
                    </a:p>
                  </a:txBody>
                  <a:tcPr marL="63432" marR="63432" marT="49923" marB="49923"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82322836"/>
                  </a:ext>
                </a:extLst>
              </a:tr>
              <a:tr h="343683">
                <a:tc>
                  <a:txBody>
                    <a:bodyPr/>
                    <a:lstStyle/>
                    <a:p>
                      <a:pPr marL="0" marR="0">
                        <a:lnSpc>
                          <a:spcPct val="115000"/>
                        </a:lnSpc>
                        <a:spcBef>
                          <a:spcPts val="0"/>
                        </a:spcBef>
                        <a:spcAft>
                          <a:spcPts val="1000"/>
                        </a:spcAft>
                      </a:pPr>
                      <a:r>
                        <a:rPr lang="en-US" sz="1100">
                          <a:effectLst/>
                        </a:rPr>
                        <a:t>Submission date </a:t>
                      </a:r>
                      <a:endParaRPr lang="en-US" sz="1000">
                        <a:effectLst/>
                        <a:latin typeface="Calibri" panose="020F0502020204030204" pitchFamily="34" charset="0"/>
                        <a:ea typeface="Calibri" panose="020F0502020204030204" pitchFamily="34" charset="0"/>
                      </a:endParaRPr>
                    </a:p>
                  </a:txBody>
                  <a:tcPr marL="63432" marR="63432" marT="49923" marB="49923" anchor="ctr"/>
                </a:tc>
                <a:tc>
                  <a:txBody>
                    <a:bodyPr/>
                    <a:lstStyle/>
                    <a:p>
                      <a:pPr marL="0" marR="0">
                        <a:lnSpc>
                          <a:spcPct val="115000"/>
                        </a:lnSpc>
                        <a:spcBef>
                          <a:spcPts val="0"/>
                        </a:spcBef>
                        <a:spcAft>
                          <a:spcPts val="1000"/>
                        </a:spcAft>
                      </a:pPr>
                      <a:r>
                        <a:rPr lang="en-US" sz="1100">
                          <a:effectLst/>
                        </a:rPr>
                        <a:t> </a:t>
                      </a:r>
                      <a:endParaRPr lang="en-US" sz="1000">
                        <a:effectLst/>
                        <a:latin typeface="Calibri" panose="020F0502020204030204" pitchFamily="34" charset="0"/>
                        <a:ea typeface="Calibri" panose="020F0502020204030204" pitchFamily="34" charset="0"/>
                      </a:endParaRPr>
                    </a:p>
                  </a:txBody>
                  <a:tcPr marL="63432" marR="63432" marT="49923" marB="49923" anchor="ctr"/>
                </a:tc>
                <a:tc>
                  <a:txBody>
                    <a:bodyPr/>
                    <a:lstStyle/>
                    <a:p>
                      <a:pPr marL="0" marR="0">
                        <a:lnSpc>
                          <a:spcPct val="115000"/>
                        </a:lnSpc>
                        <a:spcBef>
                          <a:spcPts val="0"/>
                        </a:spcBef>
                        <a:spcAft>
                          <a:spcPts val="1000"/>
                        </a:spcAft>
                      </a:pPr>
                      <a:r>
                        <a:rPr lang="en-US" sz="1100">
                          <a:effectLst/>
                        </a:rPr>
                        <a:t>Date Received 1st submission</a:t>
                      </a:r>
                      <a:endParaRPr lang="en-US" sz="1000">
                        <a:effectLst/>
                        <a:latin typeface="Calibri" panose="020F0502020204030204" pitchFamily="34" charset="0"/>
                        <a:ea typeface="Calibri" panose="020F0502020204030204" pitchFamily="34" charset="0"/>
                      </a:endParaRPr>
                    </a:p>
                  </a:txBody>
                  <a:tcPr marL="63432" marR="63432" marT="0" marB="0" anchor="ctr"/>
                </a:tc>
                <a:tc>
                  <a:txBody>
                    <a:bodyPr/>
                    <a:lstStyle/>
                    <a:p>
                      <a:pPr marL="0" marR="0">
                        <a:lnSpc>
                          <a:spcPct val="115000"/>
                        </a:lnSpc>
                        <a:spcBef>
                          <a:spcPts val="0"/>
                        </a:spcBef>
                        <a:spcAft>
                          <a:spcPts val="1000"/>
                        </a:spcAft>
                      </a:pPr>
                      <a:r>
                        <a:rPr lang="en-US" sz="1100">
                          <a:effectLst/>
                        </a:rPr>
                        <a:t> </a:t>
                      </a:r>
                      <a:endParaRPr lang="en-US" sz="1000">
                        <a:effectLst/>
                        <a:latin typeface="Calibri" panose="020F0502020204030204" pitchFamily="34" charset="0"/>
                        <a:ea typeface="Calibri" panose="020F0502020204030204" pitchFamily="34" charset="0"/>
                      </a:endParaRPr>
                    </a:p>
                  </a:txBody>
                  <a:tcPr marL="63432" marR="63432" marT="0" marB="0" anchor="ctr"/>
                </a:tc>
                <a:extLst>
                  <a:ext uri="{0D108BD9-81ED-4DB2-BD59-A6C34878D82A}">
                    <a16:rowId xmlns:a16="http://schemas.microsoft.com/office/drawing/2014/main" val="2528567416"/>
                  </a:ext>
                </a:extLst>
              </a:tr>
              <a:tr h="435706">
                <a:tc>
                  <a:txBody>
                    <a:bodyPr/>
                    <a:lstStyle/>
                    <a:p>
                      <a:pPr marL="0" marR="0">
                        <a:lnSpc>
                          <a:spcPct val="115000"/>
                        </a:lnSpc>
                        <a:spcBef>
                          <a:spcPts val="0"/>
                        </a:spcBef>
                        <a:spcAft>
                          <a:spcPts val="1000"/>
                        </a:spcAft>
                      </a:pPr>
                      <a:r>
                        <a:rPr lang="en-US" sz="1100">
                          <a:effectLst/>
                        </a:rPr>
                        <a:t>Re-submission Date</a:t>
                      </a:r>
                      <a:endParaRPr lang="en-US" sz="1000">
                        <a:effectLst/>
                        <a:latin typeface="Calibri" panose="020F0502020204030204" pitchFamily="34" charset="0"/>
                        <a:ea typeface="Calibri" panose="020F0502020204030204" pitchFamily="34" charset="0"/>
                      </a:endParaRPr>
                    </a:p>
                  </a:txBody>
                  <a:tcPr marL="63432" marR="63432" marT="49923" marB="49923" anchor="ctr"/>
                </a:tc>
                <a:tc>
                  <a:txBody>
                    <a:bodyPr/>
                    <a:lstStyle/>
                    <a:p>
                      <a:pPr marL="0" marR="0">
                        <a:lnSpc>
                          <a:spcPct val="115000"/>
                        </a:lnSpc>
                        <a:spcBef>
                          <a:spcPts val="0"/>
                        </a:spcBef>
                        <a:spcAft>
                          <a:spcPts val="1000"/>
                        </a:spcAft>
                      </a:pPr>
                      <a:r>
                        <a:rPr lang="en-US" sz="1100">
                          <a:effectLst/>
                        </a:rPr>
                        <a:t> </a:t>
                      </a:r>
                      <a:endParaRPr lang="en-US" sz="1000">
                        <a:effectLst/>
                        <a:latin typeface="Calibri" panose="020F0502020204030204" pitchFamily="34" charset="0"/>
                        <a:ea typeface="Calibri" panose="020F0502020204030204" pitchFamily="34" charset="0"/>
                      </a:endParaRPr>
                    </a:p>
                  </a:txBody>
                  <a:tcPr marL="63432" marR="63432" marT="0" marB="0" anchor="ctr"/>
                </a:tc>
                <a:tc>
                  <a:txBody>
                    <a:bodyPr/>
                    <a:lstStyle/>
                    <a:p>
                      <a:pPr marL="0" marR="0">
                        <a:lnSpc>
                          <a:spcPct val="115000"/>
                        </a:lnSpc>
                        <a:spcBef>
                          <a:spcPts val="0"/>
                        </a:spcBef>
                        <a:spcAft>
                          <a:spcPts val="1000"/>
                        </a:spcAft>
                      </a:pPr>
                      <a:r>
                        <a:rPr lang="en-US" sz="1100">
                          <a:effectLst/>
                        </a:rPr>
                        <a:t>Date Received 2nd submission</a:t>
                      </a:r>
                      <a:endParaRPr lang="en-US" sz="1000">
                        <a:effectLst/>
                        <a:latin typeface="Calibri" panose="020F0502020204030204" pitchFamily="34" charset="0"/>
                        <a:ea typeface="Calibri" panose="020F0502020204030204" pitchFamily="34" charset="0"/>
                      </a:endParaRPr>
                    </a:p>
                  </a:txBody>
                  <a:tcPr marL="63432" marR="63432" marT="0" marB="0" anchor="ctr"/>
                </a:tc>
                <a:tc>
                  <a:txBody>
                    <a:bodyPr/>
                    <a:lstStyle/>
                    <a:p>
                      <a:pPr marL="0" marR="0">
                        <a:lnSpc>
                          <a:spcPct val="115000"/>
                        </a:lnSpc>
                        <a:spcBef>
                          <a:spcPts val="0"/>
                        </a:spcBef>
                        <a:spcAft>
                          <a:spcPts val="1000"/>
                        </a:spcAft>
                      </a:pPr>
                      <a:r>
                        <a:rPr lang="en-US" sz="1100">
                          <a:effectLst/>
                        </a:rPr>
                        <a:t> </a:t>
                      </a:r>
                      <a:endParaRPr lang="en-US" sz="1000">
                        <a:effectLst/>
                        <a:latin typeface="Calibri" panose="020F0502020204030204" pitchFamily="34" charset="0"/>
                        <a:ea typeface="Calibri" panose="020F0502020204030204" pitchFamily="34" charset="0"/>
                      </a:endParaRPr>
                    </a:p>
                  </a:txBody>
                  <a:tcPr marL="63432" marR="63432" marT="0" marB="0" anchor="ctr"/>
                </a:tc>
                <a:extLst>
                  <a:ext uri="{0D108BD9-81ED-4DB2-BD59-A6C34878D82A}">
                    <a16:rowId xmlns:a16="http://schemas.microsoft.com/office/drawing/2014/main" val="1254213293"/>
                  </a:ext>
                </a:extLst>
              </a:tr>
              <a:tr h="343683">
                <a:tc>
                  <a:txBody>
                    <a:bodyPr/>
                    <a:lstStyle/>
                    <a:p>
                      <a:pPr marL="0" marR="0">
                        <a:lnSpc>
                          <a:spcPct val="115000"/>
                        </a:lnSpc>
                        <a:spcBef>
                          <a:spcPts val="0"/>
                        </a:spcBef>
                        <a:spcAft>
                          <a:spcPts val="1000"/>
                        </a:spcAft>
                      </a:pPr>
                      <a:r>
                        <a:rPr lang="en-US" sz="1100">
                          <a:effectLst/>
                        </a:rPr>
                        <a:t>Student Name </a:t>
                      </a:r>
                      <a:endParaRPr lang="en-US" sz="1000">
                        <a:effectLst/>
                        <a:latin typeface="Calibri" panose="020F0502020204030204" pitchFamily="34" charset="0"/>
                        <a:ea typeface="Calibri" panose="020F0502020204030204" pitchFamily="34" charset="0"/>
                      </a:endParaRPr>
                    </a:p>
                  </a:txBody>
                  <a:tcPr marL="63432" marR="63432" marT="49923" marB="49923" anchor="ctr"/>
                </a:tc>
                <a:tc>
                  <a:txBody>
                    <a:bodyPr/>
                    <a:lstStyle/>
                    <a:p>
                      <a:pPr marL="0" marR="0">
                        <a:lnSpc>
                          <a:spcPct val="115000"/>
                        </a:lnSpc>
                        <a:spcBef>
                          <a:spcPts val="0"/>
                        </a:spcBef>
                        <a:spcAft>
                          <a:spcPts val="1000"/>
                        </a:spcAft>
                      </a:pPr>
                      <a:r>
                        <a:rPr lang="en-US" sz="1100" dirty="0">
                          <a:effectLst/>
                        </a:rPr>
                        <a:t> </a:t>
                      </a:r>
                      <a:r>
                        <a:rPr lang="en-US" sz="1100" dirty="0" smtClean="0">
                          <a:effectLst/>
                        </a:rPr>
                        <a:t>Ngo Tuan </a:t>
                      </a:r>
                      <a:r>
                        <a:rPr lang="en-US" sz="1100" dirty="0" err="1" smtClean="0">
                          <a:effectLst/>
                        </a:rPr>
                        <a:t>Anh</a:t>
                      </a:r>
                      <a:endParaRPr lang="en-US" sz="1000" dirty="0">
                        <a:effectLst/>
                        <a:latin typeface="Calibri" panose="020F0502020204030204" pitchFamily="34" charset="0"/>
                        <a:ea typeface="Calibri" panose="020F0502020204030204" pitchFamily="34" charset="0"/>
                      </a:endParaRPr>
                    </a:p>
                  </a:txBody>
                  <a:tcPr marL="63432" marR="63432" marT="0" marB="0" anchor="ctr"/>
                </a:tc>
                <a:tc>
                  <a:txBody>
                    <a:bodyPr/>
                    <a:lstStyle/>
                    <a:p>
                      <a:pPr marL="0" marR="0">
                        <a:lnSpc>
                          <a:spcPct val="115000"/>
                        </a:lnSpc>
                        <a:spcBef>
                          <a:spcPts val="0"/>
                        </a:spcBef>
                        <a:spcAft>
                          <a:spcPts val="1000"/>
                        </a:spcAft>
                      </a:pPr>
                      <a:r>
                        <a:rPr lang="en-US" sz="1100" dirty="0">
                          <a:effectLst/>
                        </a:rPr>
                        <a:t>Student ID  </a:t>
                      </a:r>
                      <a:endParaRPr lang="en-US" sz="1000" dirty="0">
                        <a:effectLst/>
                        <a:latin typeface="Calibri" panose="020F0502020204030204" pitchFamily="34" charset="0"/>
                        <a:ea typeface="Calibri" panose="020F0502020204030204" pitchFamily="34" charset="0"/>
                      </a:endParaRPr>
                    </a:p>
                  </a:txBody>
                  <a:tcPr marL="63432" marR="63432" marT="0" marB="0" anchor="ctr"/>
                </a:tc>
                <a:tc>
                  <a:txBody>
                    <a:bodyPr/>
                    <a:lstStyle/>
                    <a:p>
                      <a:pPr marL="0" marR="0">
                        <a:lnSpc>
                          <a:spcPct val="115000"/>
                        </a:lnSpc>
                        <a:spcBef>
                          <a:spcPts val="0"/>
                        </a:spcBef>
                        <a:spcAft>
                          <a:spcPts val="1000"/>
                        </a:spcAft>
                      </a:pPr>
                      <a:r>
                        <a:rPr lang="en-US" sz="1100" dirty="0">
                          <a:effectLst/>
                        </a:rPr>
                        <a:t> </a:t>
                      </a:r>
                      <a:r>
                        <a:rPr lang="en-US" sz="1100" dirty="0" smtClean="0">
                          <a:effectLst/>
                        </a:rPr>
                        <a:t>GCH190543</a:t>
                      </a:r>
                      <a:endParaRPr lang="en-US" sz="1000" dirty="0">
                        <a:effectLst/>
                        <a:latin typeface="Calibri" panose="020F0502020204030204" pitchFamily="34" charset="0"/>
                        <a:ea typeface="Calibri" panose="020F0502020204030204" pitchFamily="34" charset="0"/>
                      </a:endParaRPr>
                    </a:p>
                  </a:txBody>
                  <a:tcPr marL="63432" marR="63432" marT="0" marB="0" anchor="ctr"/>
                </a:tc>
                <a:extLst>
                  <a:ext uri="{0D108BD9-81ED-4DB2-BD59-A6C34878D82A}">
                    <a16:rowId xmlns:a16="http://schemas.microsoft.com/office/drawing/2014/main" val="2787324738"/>
                  </a:ext>
                </a:extLst>
              </a:tr>
              <a:tr h="452575">
                <a:tc>
                  <a:txBody>
                    <a:bodyPr/>
                    <a:lstStyle/>
                    <a:p>
                      <a:pPr marL="0" marR="0">
                        <a:lnSpc>
                          <a:spcPct val="115000"/>
                        </a:lnSpc>
                        <a:spcBef>
                          <a:spcPts val="0"/>
                        </a:spcBef>
                        <a:spcAft>
                          <a:spcPts val="1000"/>
                        </a:spcAft>
                      </a:pPr>
                      <a:r>
                        <a:rPr lang="en-US" sz="1100" dirty="0">
                          <a:effectLst/>
                        </a:rPr>
                        <a:t>Class</a:t>
                      </a:r>
                      <a:endParaRPr lang="en-US" sz="1000" dirty="0">
                        <a:effectLst/>
                        <a:latin typeface="Calibri" panose="020F0502020204030204" pitchFamily="34" charset="0"/>
                        <a:ea typeface="Calibri" panose="020F0502020204030204" pitchFamily="34" charset="0"/>
                      </a:endParaRPr>
                    </a:p>
                  </a:txBody>
                  <a:tcPr marL="63432" marR="63432" marT="49923" marB="49923" anchor="ctr"/>
                </a:tc>
                <a:tc>
                  <a:txBody>
                    <a:bodyPr/>
                    <a:lstStyle/>
                    <a:p>
                      <a:pPr marL="0" marR="0">
                        <a:lnSpc>
                          <a:spcPct val="115000"/>
                        </a:lnSpc>
                        <a:spcBef>
                          <a:spcPts val="0"/>
                        </a:spcBef>
                        <a:spcAft>
                          <a:spcPts val="1000"/>
                        </a:spcAft>
                      </a:pPr>
                      <a:r>
                        <a:rPr lang="en-US" sz="1100" dirty="0">
                          <a:effectLst/>
                        </a:rPr>
                        <a:t> GCH0803</a:t>
                      </a:r>
                      <a:endParaRPr lang="en-US" sz="1000" dirty="0">
                        <a:effectLst/>
                        <a:latin typeface="Calibri" panose="020F0502020204030204" pitchFamily="34" charset="0"/>
                        <a:ea typeface="Calibri" panose="020F0502020204030204" pitchFamily="34" charset="0"/>
                      </a:endParaRPr>
                    </a:p>
                  </a:txBody>
                  <a:tcPr marL="63432" marR="63432" marT="0" marB="0" anchor="ctr"/>
                </a:tc>
                <a:tc>
                  <a:txBody>
                    <a:bodyPr/>
                    <a:lstStyle/>
                    <a:p>
                      <a:pPr marL="0" marR="0">
                        <a:lnSpc>
                          <a:spcPct val="115000"/>
                        </a:lnSpc>
                        <a:spcBef>
                          <a:spcPts val="0"/>
                        </a:spcBef>
                        <a:spcAft>
                          <a:spcPts val="1000"/>
                        </a:spcAft>
                      </a:pPr>
                      <a:r>
                        <a:rPr lang="en-US" sz="1100">
                          <a:effectLst/>
                        </a:rPr>
                        <a:t>Assessor name</a:t>
                      </a:r>
                      <a:endParaRPr lang="en-US" sz="1000">
                        <a:effectLst/>
                        <a:latin typeface="Calibri" panose="020F0502020204030204" pitchFamily="34" charset="0"/>
                        <a:ea typeface="Calibri" panose="020F0502020204030204" pitchFamily="34" charset="0"/>
                      </a:endParaRPr>
                    </a:p>
                  </a:txBody>
                  <a:tcPr marL="63432" marR="63432" marT="0" marB="0" anchor="ctr"/>
                </a:tc>
                <a:tc>
                  <a:txBody>
                    <a:bodyPr/>
                    <a:lstStyle/>
                    <a:p>
                      <a:pPr marL="0" marR="0">
                        <a:lnSpc>
                          <a:spcPct val="115000"/>
                        </a:lnSpc>
                        <a:spcBef>
                          <a:spcPts val="0"/>
                        </a:spcBef>
                        <a:spcAft>
                          <a:spcPts val="1000"/>
                        </a:spcAft>
                      </a:pPr>
                      <a:r>
                        <a:rPr lang="en-US" sz="1100" dirty="0">
                          <a:effectLst/>
                        </a:rPr>
                        <a:t> Do</a:t>
                      </a:r>
                      <a:r>
                        <a:rPr lang="en-US" sz="1100" baseline="0" dirty="0">
                          <a:effectLst/>
                        </a:rPr>
                        <a:t>an </a:t>
                      </a:r>
                      <a:r>
                        <a:rPr lang="en-US" sz="1100" baseline="0" dirty="0" err="1">
                          <a:effectLst/>
                        </a:rPr>
                        <a:t>Trung</a:t>
                      </a:r>
                      <a:r>
                        <a:rPr lang="en-US" sz="1100" baseline="0" dirty="0">
                          <a:effectLst/>
                        </a:rPr>
                        <a:t> Tung</a:t>
                      </a:r>
                      <a:endParaRPr lang="en-US" sz="1000" dirty="0">
                        <a:effectLst/>
                        <a:latin typeface="Calibri" panose="020F0502020204030204" pitchFamily="34" charset="0"/>
                        <a:ea typeface="Calibri" panose="020F0502020204030204" pitchFamily="34" charset="0"/>
                      </a:endParaRPr>
                    </a:p>
                  </a:txBody>
                  <a:tcPr marL="63432" marR="63432" marT="0" marB="0" anchor="ctr"/>
                </a:tc>
                <a:extLst>
                  <a:ext uri="{0D108BD9-81ED-4DB2-BD59-A6C34878D82A}">
                    <a16:rowId xmlns:a16="http://schemas.microsoft.com/office/drawing/2014/main" val="2436328853"/>
                  </a:ext>
                </a:extLst>
              </a:tr>
              <a:tr h="935049">
                <a:tc gridSpan="4">
                  <a:txBody>
                    <a:bodyPr/>
                    <a:lstStyle/>
                    <a:p>
                      <a:pPr marL="0" marR="0">
                        <a:lnSpc>
                          <a:spcPct val="115000"/>
                        </a:lnSpc>
                        <a:spcBef>
                          <a:spcPts val="0"/>
                        </a:spcBef>
                        <a:spcAft>
                          <a:spcPts val="1000"/>
                        </a:spcAft>
                      </a:pPr>
                      <a:r>
                        <a:rPr lang="en-US" sz="1100" dirty="0">
                          <a:effectLst/>
                        </a:rPr>
                        <a:t>Student declaration</a:t>
                      </a:r>
                      <a:endParaRPr lang="en-US" sz="1000" dirty="0">
                        <a:effectLst/>
                      </a:endParaRPr>
                    </a:p>
                    <a:p>
                      <a:pPr marL="0" marR="0">
                        <a:lnSpc>
                          <a:spcPct val="115000"/>
                        </a:lnSpc>
                        <a:spcBef>
                          <a:spcPts val="0"/>
                        </a:spcBef>
                        <a:spcAft>
                          <a:spcPts val="1000"/>
                        </a:spcAft>
                      </a:pPr>
                      <a:r>
                        <a:rPr lang="en-US" sz="1100" dirty="0">
                          <a:effectLst/>
                        </a:rPr>
                        <a:t>I certify that the assignment submission is entirely my own work and I fully understand the consequences of plagiarism. I understand that making a false declaration is a form of malpractice.</a:t>
                      </a:r>
                      <a:endParaRPr lang="en-US" sz="1000" dirty="0">
                        <a:effectLst/>
                        <a:latin typeface="Calibri" panose="020F0502020204030204" pitchFamily="34" charset="0"/>
                        <a:ea typeface="Calibri" panose="020F0502020204030204" pitchFamily="34" charset="0"/>
                      </a:endParaRPr>
                    </a:p>
                  </a:txBody>
                  <a:tcPr marL="63432" marR="63432" marT="49923" marB="49923"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8601089"/>
                  </a:ext>
                </a:extLst>
              </a:tr>
              <a:tr h="343683">
                <a:tc>
                  <a:txBody>
                    <a:bodyPr/>
                    <a:lstStyle/>
                    <a:p>
                      <a:pPr marL="0" marR="0">
                        <a:lnSpc>
                          <a:spcPct val="115000"/>
                        </a:lnSpc>
                        <a:spcBef>
                          <a:spcPts val="0"/>
                        </a:spcBef>
                        <a:spcAft>
                          <a:spcPts val="1000"/>
                        </a:spcAft>
                      </a:pPr>
                      <a:r>
                        <a:rPr lang="en-US" sz="1100" dirty="0">
                          <a:effectLst/>
                        </a:rPr>
                        <a:t> </a:t>
                      </a:r>
                      <a:endParaRPr lang="en-US" sz="1000" dirty="0">
                        <a:effectLst/>
                        <a:latin typeface="Calibri" panose="020F0502020204030204" pitchFamily="34" charset="0"/>
                        <a:ea typeface="Calibri" panose="020F0502020204030204" pitchFamily="34" charset="0"/>
                      </a:endParaRPr>
                    </a:p>
                  </a:txBody>
                  <a:tcPr marL="63432" marR="63432" marT="49923" marB="49923" anchor="ctr"/>
                </a:tc>
                <a:tc>
                  <a:txBody>
                    <a:bodyPr/>
                    <a:lstStyle/>
                    <a:p>
                      <a:pPr marL="0" marR="0">
                        <a:lnSpc>
                          <a:spcPct val="115000"/>
                        </a:lnSpc>
                        <a:spcBef>
                          <a:spcPts val="0"/>
                        </a:spcBef>
                        <a:spcAft>
                          <a:spcPts val="1000"/>
                        </a:spcAft>
                      </a:pPr>
                      <a:r>
                        <a:rPr lang="en-US" sz="1100" dirty="0">
                          <a:effectLst/>
                        </a:rPr>
                        <a:t> </a:t>
                      </a:r>
                      <a:endParaRPr lang="en-US" sz="1000" dirty="0">
                        <a:effectLst/>
                        <a:latin typeface="Calibri" panose="020F0502020204030204" pitchFamily="34" charset="0"/>
                        <a:ea typeface="Calibri" panose="020F0502020204030204" pitchFamily="34" charset="0"/>
                      </a:endParaRPr>
                    </a:p>
                  </a:txBody>
                  <a:tcPr marL="63432" marR="63432" marT="0" marB="0" anchor="ctr"/>
                </a:tc>
                <a:tc>
                  <a:txBody>
                    <a:bodyPr/>
                    <a:lstStyle/>
                    <a:p>
                      <a:pPr marL="0" marR="0">
                        <a:lnSpc>
                          <a:spcPct val="115000"/>
                        </a:lnSpc>
                        <a:spcBef>
                          <a:spcPts val="0"/>
                        </a:spcBef>
                        <a:spcAft>
                          <a:spcPts val="1000"/>
                        </a:spcAft>
                      </a:pPr>
                      <a:r>
                        <a:rPr lang="en-US" sz="1100">
                          <a:effectLst/>
                        </a:rPr>
                        <a:t>Student’s signature</a:t>
                      </a:r>
                      <a:endParaRPr lang="en-US" sz="1000">
                        <a:effectLst/>
                        <a:latin typeface="Calibri" panose="020F0502020204030204" pitchFamily="34" charset="0"/>
                        <a:ea typeface="Calibri" panose="020F0502020204030204" pitchFamily="34" charset="0"/>
                      </a:endParaRPr>
                    </a:p>
                  </a:txBody>
                  <a:tcPr marL="63432" marR="63432" marT="0" marB="0" anchor="ctr"/>
                </a:tc>
                <a:tc>
                  <a:txBody>
                    <a:bodyPr/>
                    <a:lstStyle/>
                    <a:p>
                      <a:pPr marL="0" marR="0">
                        <a:lnSpc>
                          <a:spcPct val="115000"/>
                        </a:lnSpc>
                        <a:spcBef>
                          <a:spcPts val="0"/>
                        </a:spcBef>
                        <a:spcAft>
                          <a:spcPts val="1000"/>
                        </a:spcAft>
                      </a:pPr>
                      <a:r>
                        <a:rPr lang="en-US" sz="1100" dirty="0">
                          <a:effectLst/>
                        </a:rPr>
                        <a:t> </a:t>
                      </a:r>
                      <a:endParaRPr lang="en-US" sz="1000" dirty="0">
                        <a:effectLst/>
                        <a:latin typeface="Calibri" panose="020F0502020204030204" pitchFamily="34" charset="0"/>
                        <a:ea typeface="Calibri" panose="020F0502020204030204" pitchFamily="34" charset="0"/>
                      </a:endParaRPr>
                    </a:p>
                  </a:txBody>
                  <a:tcPr marL="63432" marR="63432" marT="0" marB="0" anchor="ctr"/>
                </a:tc>
                <a:extLst>
                  <a:ext uri="{0D108BD9-81ED-4DB2-BD59-A6C34878D82A}">
                    <a16:rowId xmlns:a16="http://schemas.microsoft.com/office/drawing/2014/main" val="1251777313"/>
                  </a:ext>
                </a:extLst>
              </a:tr>
            </a:tbl>
          </a:graphicData>
        </a:graphic>
      </p:graphicFrame>
      <p:sp>
        <p:nvSpPr>
          <p:cNvPr id="6" name="TextBox 5"/>
          <p:cNvSpPr txBox="1"/>
          <p:nvPr/>
        </p:nvSpPr>
        <p:spPr>
          <a:xfrm>
            <a:off x="3729988" y="417611"/>
            <a:ext cx="1684020" cy="307777"/>
          </a:xfrm>
          <a:prstGeom prst="rect">
            <a:avLst/>
          </a:prstGeom>
          <a:noFill/>
        </p:spPr>
        <p:txBody>
          <a:bodyPr wrap="square" rtlCol="0">
            <a:spAutoFit/>
          </a:bodyPr>
          <a:lstStyle/>
          <a:p>
            <a:r>
              <a:rPr lang="en-US" b="1" dirty="0"/>
              <a:t>ASSIGNMENT 2</a:t>
            </a:r>
            <a:endParaRPr lang="en-US" dirty="0"/>
          </a:p>
        </p:txBody>
      </p:sp>
    </p:spTree>
    <p:extLst>
      <p:ext uri="{BB962C8B-B14F-4D97-AF65-F5344CB8AC3E}">
        <p14:creationId xmlns:p14="http://schemas.microsoft.com/office/powerpoint/2010/main" val="65259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2050169" y="1471897"/>
            <a:ext cx="5321737" cy="1902000"/>
          </a:xfrm>
          <a:prstGeom prst="rect">
            <a:avLst/>
          </a:prstGeom>
        </p:spPr>
        <p:txBody>
          <a:bodyPr spcFirstLastPara="1" wrap="square" lIns="91425" tIns="91425" rIns="91425" bIns="91425" anchor="ctr" anchorCtr="0">
            <a:noAutofit/>
          </a:bodyPr>
          <a:lstStyle/>
          <a:p>
            <a:pPr lvl="0"/>
            <a:r>
              <a:rPr lang="en-US" dirty="0"/>
              <a:t>Preprocess steps on datasets</a:t>
            </a:r>
            <a:endParaRPr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 name="Rectangle 1"/>
          <p:cNvSpPr/>
          <p:nvPr/>
        </p:nvSpPr>
        <p:spPr>
          <a:xfrm>
            <a:off x="1263366" y="1142721"/>
            <a:ext cx="2850460" cy="301173"/>
          </a:xfrm>
          <a:prstGeom prst="rect">
            <a:avLst/>
          </a:prstGeom>
        </p:spPr>
        <p:txBody>
          <a:bodyPr wrap="none">
            <a:spAutoFit/>
          </a:bodyPr>
          <a:lstStyle/>
          <a:p>
            <a:pPr>
              <a:lnSpc>
                <a:spcPct val="107000"/>
              </a:lnSpc>
              <a:spcAft>
                <a:spcPts val="800"/>
              </a:spcAft>
            </a:pPr>
            <a:r>
              <a:rPr lang="en-US" dirty="0">
                <a:latin typeface="Barlow Semi Condensed" panose="020B0604020202020204" charset="0"/>
                <a:ea typeface="Times New Roman" panose="02020603050405020304" pitchFamily="18" charset="0"/>
                <a:cs typeface="Times New Roman" panose="02020603050405020304" pitchFamily="18" charset="0"/>
              </a:rPr>
              <a:t>First of all we need to read the csv file.</a:t>
            </a:r>
          </a:p>
        </p:txBody>
      </p:sp>
      <p:pic>
        <p:nvPicPr>
          <p:cNvPr id="6" name="Picture 5">
            <a:extLst>
              <a:ext uri="{FF2B5EF4-FFF2-40B4-BE49-F238E27FC236}">
                <a16:creationId xmlns:a16="http://schemas.microsoft.com/office/drawing/2014/main" id="{4931373A-A9A1-42EE-BF20-43C16DE92051}"/>
              </a:ext>
            </a:extLst>
          </p:cNvPr>
          <p:cNvPicPr>
            <a:picLocks noChangeAspect="1"/>
          </p:cNvPicPr>
          <p:nvPr/>
        </p:nvPicPr>
        <p:blipFill>
          <a:blip r:embed="rId3"/>
          <a:stretch>
            <a:fillRect/>
          </a:stretch>
        </p:blipFill>
        <p:spPr>
          <a:xfrm>
            <a:off x="1263366" y="1923665"/>
            <a:ext cx="3791479" cy="1276528"/>
          </a:xfrm>
          <a:prstGeom prst="rect">
            <a:avLst/>
          </a:prstGeom>
        </p:spPr>
      </p:pic>
      <p:sp>
        <p:nvSpPr>
          <p:cNvPr id="9" name="Title 1">
            <a:extLst>
              <a:ext uri="{FF2B5EF4-FFF2-40B4-BE49-F238E27FC236}">
                <a16:creationId xmlns:a16="http://schemas.microsoft.com/office/drawing/2014/main" id="{7C875688-0BAA-4702-8D5F-1E87B6DA0F6C}"/>
              </a:ext>
            </a:extLst>
          </p:cNvPr>
          <p:cNvSpPr>
            <a:spLocks noGrp="1"/>
          </p:cNvSpPr>
          <p:nvPr>
            <p:ph type="title"/>
          </p:nvPr>
        </p:nvSpPr>
        <p:spPr>
          <a:xfrm>
            <a:off x="1719072" y="338328"/>
            <a:ext cx="5577900" cy="594300"/>
          </a:xfrm>
        </p:spPr>
        <p:txBody>
          <a:bodyPr/>
          <a:lstStyle/>
          <a:p>
            <a:r>
              <a:rPr lang="en-US" dirty="0"/>
              <a:t>Preprocess steps on datasets</a:t>
            </a:r>
          </a:p>
        </p:txBody>
      </p:sp>
      <p:sp>
        <p:nvSpPr>
          <p:cNvPr id="10" name="Rectangle 9"/>
          <p:cNvSpPr/>
          <p:nvPr/>
        </p:nvSpPr>
        <p:spPr>
          <a:xfrm>
            <a:off x="5173980" y="2192597"/>
            <a:ext cx="3779278" cy="738664"/>
          </a:xfrm>
          <a:prstGeom prst="rect">
            <a:avLst/>
          </a:prstGeom>
        </p:spPr>
        <p:txBody>
          <a:bodyPr wrap="square">
            <a:spAutoFit/>
          </a:bodyPr>
          <a:lstStyle/>
          <a:p>
            <a:r>
              <a:rPr lang="en-US" dirty="0">
                <a:solidFill>
                  <a:schemeClr val="tx1"/>
                </a:solidFill>
                <a:latin typeface="Barlow Semi Condensed Medium" panose="020B0604020202020204" charset="0"/>
              </a:rPr>
              <a:t>First I will import csv module, then use open() function to read file. After this, I will use reader() function to read all row in file and add to data</a:t>
            </a:r>
          </a:p>
        </p:txBody>
      </p:sp>
    </p:spTree>
    <p:extLst>
      <p:ext uri="{BB962C8B-B14F-4D97-AF65-F5344CB8AC3E}">
        <p14:creationId xmlns:p14="http://schemas.microsoft.com/office/powerpoint/2010/main" val="40815802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75688-0BAA-4702-8D5F-1E87B6DA0F6C}"/>
              </a:ext>
            </a:extLst>
          </p:cNvPr>
          <p:cNvSpPr>
            <a:spLocks noGrp="1"/>
          </p:cNvSpPr>
          <p:nvPr>
            <p:ph type="title"/>
          </p:nvPr>
        </p:nvSpPr>
        <p:spPr/>
        <p:txBody>
          <a:bodyPr/>
          <a:lstStyle/>
          <a:p>
            <a:r>
              <a:rPr lang="en-US" dirty="0"/>
              <a:t>Preprocess steps on datasets</a:t>
            </a:r>
          </a:p>
        </p:txBody>
      </p:sp>
      <p:sp>
        <p:nvSpPr>
          <p:cNvPr id="6" name="Subtitle 5">
            <a:extLst>
              <a:ext uri="{FF2B5EF4-FFF2-40B4-BE49-F238E27FC236}">
                <a16:creationId xmlns:a16="http://schemas.microsoft.com/office/drawing/2014/main" id="{075F8FF8-CBD5-415A-803A-4FB300397357}"/>
              </a:ext>
            </a:extLst>
          </p:cNvPr>
          <p:cNvSpPr>
            <a:spLocks noGrp="1"/>
          </p:cNvSpPr>
          <p:nvPr>
            <p:ph type="subTitle" idx="4"/>
          </p:nvPr>
        </p:nvSpPr>
        <p:spPr>
          <a:xfrm>
            <a:off x="856380" y="1086799"/>
            <a:ext cx="5887319" cy="475301"/>
          </a:xfrm>
        </p:spPr>
        <p:txBody>
          <a:bodyPr/>
          <a:lstStyle/>
          <a:p>
            <a:r>
              <a:rPr lang="vi-VN" dirty="0">
                <a:latin typeface="Barlow Semi Condensed" panose="020B0604020202020204" charset="0"/>
                <a:ea typeface="Times New Roman" panose="02020603050405020304" pitchFamily="18" charset="0"/>
                <a:cs typeface="Times New Roman" panose="02020603050405020304" pitchFamily="18" charset="0"/>
              </a:rPr>
              <a:t>This function is </a:t>
            </a:r>
            <a:r>
              <a:rPr lang="en-US" dirty="0">
                <a:latin typeface="Barlow Semi Condensed" panose="020B0604020202020204" charset="0"/>
                <a:ea typeface="Times New Roman" panose="02020603050405020304" pitchFamily="18" charset="0"/>
                <a:cs typeface="Times New Roman" panose="02020603050405020304" pitchFamily="18" charset="0"/>
              </a:rPr>
              <a:t>use</a:t>
            </a:r>
            <a:r>
              <a:rPr lang="vi-VN" dirty="0">
                <a:latin typeface="Barlow Semi Condensed" panose="020B0604020202020204" charset="0"/>
                <a:ea typeface="Times New Roman" panose="02020603050405020304" pitchFamily="18" charset="0"/>
                <a:cs typeface="Times New Roman" panose="02020603050405020304" pitchFamily="18" charset="0"/>
              </a:rPr>
              <a:t> to get the </a:t>
            </a:r>
            <a:r>
              <a:rPr lang="en-US" dirty="0">
                <a:latin typeface="Barlow Semi Condensed" panose="020B0604020202020204" charset="0"/>
                <a:ea typeface="Times New Roman" panose="02020603050405020304" pitchFamily="18" charset="0"/>
                <a:cs typeface="Times New Roman" panose="02020603050405020304" pitchFamily="18" charset="0"/>
              </a:rPr>
              <a:t>index of column that you want edit</a:t>
            </a:r>
            <a:endParaRPr lang="en-US" dirty="0"/>
          </a:p>
          <a:p>
            <a:endParaRPr lang="en-US" dirty="0"/>
          </a:p>
        </p:txBody>
      </p:sp>
      <p:sp>
        <p:nvSpPr>
          <p:cNvPr id="8" name="Subtitle 7">
            <a:extLst>
              <a:ext uri="{FF2B5EF4-FFF2-40B4-BE49-F238E27FC236}">
                <a16:creationId xmlns:a16="http://schemas.microsoft.com/office/drawing/2014/main" id="{BDC4F857-054E-4589-B31F-5D9D3E34E2EC}"/>
              </a:ext>
            </a:extLst>
          </p:cNvPr>
          <p:cNvSpPr>
            <a:spLocks noGrp="1"/>
          </p:cNvSpPr>
          <p:nvPr>
            <p:ph type="subTitle" idx="6"/>
          </p:nvPr>
        </p:nvSpPr>
        <p:spPr>
          <a:xfrm>
            <a:off x="4617720" y="1956816"/>
            <a:ext cx="3413760" cy="1459250"/>
          </a:xfrm>
        </p:spPr>
        <p:txBody>
          <a:bodyPr/>
          <a:lstStyle/>
          <a:p>
            <a:r>
              <a:rPr lang="vi-VN" dirty="0">
                <a:latin typeface="Barlow Semi Condensed" panose="020B0604020202020204" charset="0"/>
                <a:ea typeface="Times New Roman" panose="02020603050405020304" pitchFamily="18" charset="0"/>
                <a:cs typeface="Times New Roman" panose="02020603050405020304" pitchFamily="18" charset="0"/>
              </a:rPr>
              <a:t>This function </a:t>
            </a:r>
            <a:r>
              <a:rPr lang="en-US" dirty="0">
                <a:latin typeface="Barlow Semi Condensed" panose="020B0604020202020204" charset="0"/>
                <a:ea typeface="Times New Roman" panose="02020603050405020304" pitchFamily="18" charset="0"/>
                <a:cs typeface="Times New Roman" panose="02020603050405020304" pitchFamily="18" charset="0"/>
              </a:rPr>
              <a:t>pass</a:t>
            </a:r>
            <a:r>
              <a:rPr lang="vi-VN" dirty="0">
                <a:latin typeface="Barlow Semi Condensed" panose="020B0604020202020204" charset="0"/>
                <a:ea typeface="Times New Roman" panose="02020603050405020304" pitchFamily="18" charset="0"/>
                <a:cs typeface="Times New Roman" panose="02020603050405020304" pitchFamily="18" charset="0"/>
              </a:rPr>
              <a:t> a parameter a, then creates a variable current</a:t>
            </a:r>
            <a:r>
              <a:rPr lang="en-US" dirty="0">
                <a:latin typeface="Barlow Semi Condensed" panose="020B0604020202020204" charset="0"/>
                <a:ea typeface="Times New Roman" panose="02020603050405020304" pitchFamily="18" charset="0"/>
                <a:cs typeface="Times New Roman" panose="02020603050405020304" pitchFamily="18" charset="0"/>
              </a:rPr>
              <a:t> to save the index,</a:t>
            </a:r>
            <a:r>
              <a:rPr lang="vi-VN" dirty="0">
                <a:latin typeface="Barlow Semi Condensed" panose="020B0604020202020204" charset="0"/>
                <a:ea typeface="Times New Roman" panose="02020603050405020304" pitchFamily="18" charset="0"/>
                <a:cs typeface="Times New Roman" panose="02020603050405020304" pitchFamily="18" charset="0"/>
              </a:rPr>
              <a:t> and then runs a for loop in the data. It will compare a with each element in the data row</a:t>
            </a:r>
            <a:r>
              <a:rPr lang="en-US" dirty="0">
                <a:latin typeface="Barlow Semi Condensed" panose="020B0604020202020204" charset="0"/>
                <a:ea typeface="Times New Roman" panose="02020603050405020304" pitchFamily="18" charset="0"/>
                <a:cs typeface="Times New Roman" panose="02020603050405020304" pitchFamily="18" charset="0"/>
              </a:rPr>
              <a:t> header and return current</a:t>
            </a:r>
          </a:p>
          <a:p>
            <a:endParaRPr lang="en-US" dirty="0"/>
          </a:p>
        </p:txBody>
      </p:sp>
      <p:pic>
        <p:nvPicPr>
          <p:cNvPr id="9" name="Picture 1">
            <a:extLst>
              <a:ext uri="{FF2B5EF4-FFF2-40B4-BE49-F238E27FC236}">
                <a16:creationId xmlns:a16="http://schemas.microsoft.com/office/drawing/2014/main" id="{B8C15841-2FD5-4C3C-9A43-63A4EF6FE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0039" y="1956816"/>
            <a:ext cx="2354263"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22756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 name="Rectangle 1"/>
          <p:cNvSpPr/>
          <p:nvPr/>
        </p:nvSpPr>
        <p:spPr>
          <a:xfrm>
            <a:off x="885199" y="1020342"/>
            <a:ext cx="4572000" cy="531684"/>
          </a:xfrm>
          <a:prstGeom prst="rect">
            <a:avLst/>
          </a:prstGeom>
        </p:spPr>
        <p:txBody>
          <a:bodyPr>
            <a:spAutoFit/>
          </a:bodyPr>
          <a:lstStyle/>
          <a:p>
            <a:pPr>
              <a:lnSpc>
                <a:spcPct val="107000"/>
              </a:lnSpc>
              <a:spcAft>
                <a:spcPts val="800"/>
              </a:spcAft>
            </a:pPr>
            <a:r>
              <a:rPr lang="en-US" dirty="0">
                <a:latin typeface="Barlow Semi Condensed" panose="020B0604020202020204" charset="0"/>
                <a:ea typeface="Times New Roman" panose="02020603050405020304" pitchFamily="18" charset="0"/>
                <a:cs typeface="Times New Roman" panose="02020603050405020304" pitchFamily="18" charset="0"/>
              </a:rPr>
              <a:t/>
            </a:r>
            <a:br>
              <a:rPr lang="en-US" dirty="0">
                <a:latin typeface="Barlow Semi Condensed" panose="020B0604020202020204" charset="0"/>
                <a:ea typeface="Times New Roman" panose="02020603050405020304" pitchFamily="18" charset="0"/>
                <a:cs typeface="Times New Roman" panose="02020603050405020304" pitchFamily="18" charset="0"/>
              </a:rPr>
            </a:br>
            <a:r>
              <a:rPr lang="en-US" dirty="0">
                <a:latin typeface="Barlow Semi Condensed" panose="020B0604020202020204" charset="0"/>
                <a:ea typeface="Times New Roman" panose="02020603050405020304" pitchFamily="18" charset="0"/>
                <a:cs typeface="Times New Roman" panose="02020603050405020304" pitchFamily="18" charset="0"/>
              </a:rPr>
              <a:t>This function is using to delete column by name</a:t>
            </a:r>
          </a:p>
        </p:txBody>
      </p:sp>
      <p:sp>
        <p:nvSpPr>
          <p:cNvPr id="3" name="Rectangle 2"/>
          <p:cNvSpPr/>
          <p:nvPr/>
        </p:nvSpPr>
        <p:spPr>
          <a:xfrm>
            <a:off x="4869180" y="1820152"/>
            <a:ext cx="3716769" cy="1475404"/>
          </a:xfrm>
          <a:prstGeom prst="rect">
            <a:avLst/>
          </a:prstGeom>
        </p:spPr>
        <p:txBody>
          <a:bodyPr wrap="square">
            <a:spAutoFit/>
          </a:bodyPr>
          <a:lstStyle/>
          <a:p>
            <a:pPr>
              <a:lnSpc>
                <a:spcPct val="107000"/>
              </a:lnSpc>
              <a:spcAft>
                <a:spcPts val="800"/>
              </a:spcAft>
            </a:pPr>
            <a:r>
              <a:rPr lang="en-US" dirty="0">
                <a:latin typeface="Barlow Semi Condensed" panose="020B0604020202020204" charset="0"/>
                <a:ea typeface="Times New Roman" panose="02020603050405020304" pitchFamily="18" charset="0"/>
                <a:cs typeface="Times New Roman" panose="02020603050405020304" pitchFamily="18" charset="0"/>
              </a:rPr>
              <a:t>Import the </a:t>
            </a:r>
            <a:r>
              <a:rPr lang="en-US" dirty="0" err="1">
                <a:latin typeface="Barlow Semi Condensed" panose="020B0604020202020204" charset="0"/>
                <a:ea typeface="Times New Roman" panose="02020603050405020304" pitchFamily="18" charset="0"/>
                <a:cs typeface="Times New Roman" panose="02020603050405020304" pitchFamily="18" charset="0"/>
              </a:rPr>
              <a:t>numpy</a:t>
            </a:r>
            <a:r>
              <a:rPr lang="en-US" dirty="0">
                <a:latin typeface="Barlow Semi Condensed" panose="020B0604020202020204" charset="0"/>
                <a:ea typeface="Times New Roman" panose="02020603050405020304" pitchFamily="18" charset="0"/>
                <a:cs typeface="Times New Roman" panose="02020603050405020304" pitchFamily="18" charset="0"/>
              </a:rPr>
              <a:t> </a:t>
            </a:r>
            <a:r>
              <a:rPr lang="en-US" dirty="0" err="1">
                <a:latin typeface="Barlow Semi Condensed" panose="020B0604020202020204" charset="0"/>
                <a:ea typeface="Times New Roman" panose="02020603050405020304" pitchFamily="18" charset="0"/>
                <a:cs typeface="Times New Roman" panose="02020603050405020304" pitchFamily="18" charset="0"/>
              </a:rPr>
              <a:t>library.Then</a:t>
            </a:r>
            <a:r>
              <a:rPr lang="en-US" dirty="0">
                <a:latin typeface="Barlow Semi Condensed" panose="020B0604020202020204" charset="0"/>
                <a:ea typeface="Times New Roman" panose="02020603050405020304" pitchFamily="18" charset="0"/>
                <a:cs typeface="Times New Roman" panose="02020603050405020304" pitchFamily="18" charset="0"/>
              </a:rPr>
              <a:t> using delete() function the to remove the column, the delete function will receive an array, the position to be deleted (Get it by the </a:t>
            </a:r>
            <a:r>
              <a:rPr lang="en-US" dirty="0" err="1">
                <a:latin typeface="Barlow Semi Condensed" panose="020B0604020202020204" charset="0"/>
                <a:ea typeface="Times New Roman" panose="02020603050405020304" pitchFamily="18" charset="0"/>
                <a:cs typeface="Times New Roman" panose="02020603050405020304" pitchFamily="18" charset="0"/>
              </a:rPr>
              <a:t>get_index</a:t>
            </a:r>
            <a:r>
              <a:rPr lang="en-US" dirty="0">
                <a:latin typeface="Barlow Semi Condensed" panose="020B0604020202020204" charset="0"/>
                <a:ea typeface="Times New Roman" panose="02020603050405020304" pitchFamily="18" charset="0"/>
                <a:cs typeface="Times New Roman" panose="02020603050405020304" pitchFamily="18" charset="0"/>
              </a:rPr>
              <a:t> function), and the last parameter equal to 1 is the </a:t>
            </a:r>
            <a:r>
              <a:rPr lang="en-US" dirty="0" err="1">
                <a:latin typeface="Barlow Semi Condensed" panose="020B0604020202020204" charset="0"/>
                <a:ea typeface="Times New Roman" panose="02020603050405020304" pitchFamily="18" charset="0"/>
                <a:cs typeface="Times New Roman" panose="02020603050405020304" pitchFamily="18" charset="0"/>
              </a:rPr>
              <a:t>collumn</a:t>
            </a:r>
            <a:r>
              <a:rPr lang="en-US" dirty="0">
                <a:latin typeface="Barlow Semi Condensed" panose="020B0604020202020204" charset="0"/>
                <a:ea typeface="Times New Roman" panose="02020603050405020304" pitchFamily="18" charset="0"/>
                <a:cs typeface="Times New Roman" panose="02020603050405020304" pitchFamily="18" charset="0"/>
              </a:rPr>
              <a:t> (which is the row if equal to 0).</a:t>
            </a:r>
          </a:p>
        </p:txBody>
      </p:sp>
      <p:pic>
        <p:nvPicPr>
          <p:cNvPr id="5" name="Picture 4">
            <a:extLst>
              <a:ext uri="{FF2B5EF4-FFF2-40B4-BE49-F238E27FC236}">
                <a16:creationId xmlns:a16="http://schemas.microsoft.com/office/drawing/2014/main" id="{5ABEFCBB-BA35-4150-9AEA-BBF2ABCD0F45}"/>
              </a:ext>
            </a:extLst>
          </p:cNvPr>
          <p:cNvPicPr>
            <a:picLocks noChangeAspect="1"/>
          </p:cNvPicPr>
          <p:nvPr/>
        </p:nvPicPr>
        <p:blipFill>
          <a:blip r:embed="rId3"/>
          <a:stretch>
            <a:fillRect/>
          </a:stretch>
        </p:blipFill>
        <p:spPr>
          <a:xfrm>
            <a:off x="885199" y="2000564"/>
            <a:ext cx="3808721" cy="1114581"/>
          </a:xfrm>
          <a:prstGeom prst="rect">
            <a:avLst/>
          </a:prstGeom>
        </p:spPr>
      </p:pic>
      <p:sp>
        <p:nvSpPr>
          <p:cNvPr id="7" name="Title 1">
            <a:extLst>
              <a:ext uri="{FF2B5EF4-FFF2-40B4-BE49-F238E27FC236}">
                <a16:creationId xmlns:a16="http://schemas.microsoft.com/office/drawing/2014/main" id="{7C875688-0BAA-4702-8D5F-1E87B6DA0F6C}"/>
              </a:ext>
            </a:extLst>
          </p:cNvPr>
          <p:cNvSpPr>
            <a:spLocks noGrp="1"/>
          </p:cNvSpPr>
          <p:nvPr>
            <p:ph type="title"/>
          </p:nvPr>
        </p:nvSpPr>
        <p:spPr>
          <a:xfrm>
            <a:off x="1719072" y="338328"/>
            <a:ext cx="5577900" cy="594300"/>
          </a:xfrm>
        </p:spPr>
        <p:txBody>
          <a:bodyPr/>
          <a:lstStyle/>
          <a:p>
            <a:r>
              <a:rPr lang="en-US" dirty="0"/>
              <a:t>Preprocess steps on datasets</a:t>
            </a:r>
          </a:p>
        </p:txBody>
      </p:sp>
    </p:spTree>
    <p:extLst>
      <p:ext uri="{BB962C8B-B14F-4D97-AF65-F5344CB8AC3E}">
        <p14:creationId xmlns:p14="http://schemas.microsoft.com/office/powerpoint/2010/main" val="42908580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 name="Rectangle 1"/>
          <p:cNvSpPr/>
          <p:nvPr/>
        </p:nvSpPr>
        <p:spPr>
          <a:xfrm>
            <a:off x="1132898" y="1152433"/>
            <a:ext cx="4572000" cy="531684"/>
          </a:xfrm>
          <a:prstGeom prst="rect">
            <a:avLst/>
          </a:prstGeom>
        </p:spPr>
        <p:txBody>
          <a:bodyPr>
            <a:spAutoFit/>
          </a:bodyPr>
          <a:lstStyle/>
          <a:p>
            <a:pPr>
              <a:lnSpc>
                <a:spcPct val="107000"/>
              </a:lnSpc>
              <a:spcAft>
                <a:spcPts val="800"/>
              </a:spcAft>
            </a:pPr>
            <a:r>
              <a:rPr lang="en-US" dirty="0">
                <a:latin typeface="Barlow Semi Condensed" panose="020B0604020202020204" charset="0"/>
                <a:ea typeface="Times New Roman" panose="02020603050405020304" pitchFamily="18" charset="0"/>
                <a:cs typeface="Times New Roman" panose="02020603050405020304" pitchFamily="18" charset="0"/>
              </a:rPr>
              <a:t/>
            </a:r>
            <a:br>
              <a:rPr lang="en-US" dirty="0">
                <a:latin typeface="Barlow Semi Condensed" panose="020B0604020202020204" charset="0"/>
                <a:ea typeface="Times New Roman" panose="02020603050405020304" pitchFamily="18" charset="0"/>
                <a:cs typeface="Times New Roman" panose="02020603050405020304" pitchFamily="18" charset="0"/>
              </a:rPr>
            </a:br>
            <a:r>
              <a:rPr lang="en-US" dirty="0">
                <a:latin typeface="Barlow Semi Condensed" panose="020B0604020202020204" charset="0"/>
                <a:ea typeface="Times New Roman" panose="02020603050405020304" pitchFamily="18" charset="0"/>
                <a:cs typeface="Times New Roman" panose="02020603050405020304" pitchFamily="18" charset="0"/>
              </a:rPr>
              <a:t>The purpose of this function is to get the data of a column.</a:t>
            </a:r>
          </a:p>
        </p:txBody>
      </p:sp>
      <p:sp>
        <p:nvSpPr>
          <p:cNvPr id="3" name="Rectangle 2"/>
          <p:cNvSpPr/>
          <p:nvPr/>
        </p:nvSpPr>
        <p:spPr>
          <a:xfrm>
            <a:off x="5486400" y="1684117"/>
            <a:ext cx="2863879" cy="2166940"/>
          </a:xfrm>
          <a:prstGeom prst="rect">
            <a:avLst/>
          </a:prstGeom>
        </p:spPr>
        <p:txBody>
          <a:bodyPr wrap="square">
            <a:spAutoFit/>
          </a:bodyPr>
          <a:lstStyle/>
          <a:p>
            <a:pPr>
              <a:lnSpc>
                <a:spcPct val="107000"/>
              </a:lnSpc>
              <a:spcAft>
                <a:spcPts val="800"/>
              </a:spcAft>
            </a:pPr>
            <a:r>
              <a:rPr lang="en-US" dirty="0">
                <a:latin typeface="Barlow Semi Condensed" panose="020B0604020202020204" charset="0"/>
                <a:ea typeface="Times New Roman" panose="02020603050405020304" pitchFamily="18" charset="0"/>
                <a:cs typeface="Times New Roman" panose="02020603050405020304" pitchFamily="18" charset="0"/>
              </a:rPr>
              <a:t>This function takes 3 parameters, the third parameter is the default parameter with the data of the file that we get. In this function will run a for loop in the data array and then find out which column has the same position as the second argument passed. Then append that column to the given empty array.</a:t>
            </a:r>
          </a:p>
        </p:txBody>
      </p:sp>
      <p:sp>
        <p:nvSpPr>
          <p:cNvPr id="7" name="Title 1">
            <a:extLst>
              <a:ext uri="{FF2B5EF4-FFF2-40B4-BE49-F238E27FC236}">
                <a16:creationId xmlns:a16="http://schemas.microsoft.com/office/drawing/2014/main" id="{7C875688-0BAA-4702-8D5F-1E87B6DA0F6C}"/>
              </a:ext>
            </a:extLst>
          </p:cNvPr>
          <p:cNvSpPr>
            <a:spLocks noGrp="1"/>
          </p:cNvSpPr>
          <p:nvPr>
            <p:ph type="title"/>
          </p:nvPr>
        </p:nvSpPr>
        <p:spPr>
          <a:xfrm>
            <a:off x="1719072" y="338328"/>
            <a:ext cx="5577900" cy="594300"/>
          </a:xfrm>
        </p:spPr>
        <p:txBody>
          <a:bodyPr/>
          <a:lstStyle/>
          <a:p>
            <a:r>
              <a:rPr lang="en-US" dirty="0"/>
              <a:t>Preprocess steps on datasets</a:t>
            </a:r>
          </a:p>
        </p:txBody>
      </p:sp>
      <p:pic>
        <p:nvPicPr>
          <p:cNvPr id="4" name="Picture 3"/>
          <p:cNvPicPr>
            <a:picLocks noChangeAspect="1"/>
          </p:cNvPicPr>
          <p:nvPr/>
        </p:nvPicPr>
        <p:blipFill>
          <a:blip r:embed="rId3"/>
          <a:stretch>
            <a:fillRect/>
          </a:stretch>
        </p:blipFill>
        <p:spPr>
          <a:xfrm>
            <a:off x="1427298" y="2009404"/>
            <a:ext cx="3489920" cy="1563136"/>
          </a:xfrm>
          <a:prstGeom prst="rect">
            <a:avLst/>
          </a:prstGeom>
        </p:spPr>
      </p:pic>
    </p:spTree>
    <p:extLst>
      <p:ext uri="{BB962C8B-B14F-4D97-AF65-F5344CB8AC3E}">
        <p14:creationId xmlns:p14="http://schemas.microsoft.com/office/powerpoint/2010/main" val="38822215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 name="Rectangle 1"/>
          <p:cNvSpPr/>
          <p:nvPr/>
        </p:nvSpPr>
        <p:spPr>
          <a:xfrm>
            <a:off x="630195" y="1059638"/>
            <a:ext cx="4572000" cy="523220"/>
          </a:xfrm>
          <a:prstGeom prst="rect">
            <a:avLst/>
          </a:prstGeom>
        </p:spPr>
        <p:txBody>
          <a:bodyPr>
            <a:spAutoFit/>
          </a:bodyPr>
          <a:lstStyle/>
          <a:p>
            <a:r>
              <a:rPr lang="en-US" dirty="0">
                <a:latin typeface="Barlow Semi Condensed" panose="020B0604020202020204" charset="0"/>
                <a:ea typeface="Times New Roman" panose="02020603050405020304" pitchFamily="18" charset="0"/>
                <a:cs typeface="Times New Roman" panose="02020603050405020304" pitchFamily="18" charset="0"/>
              </a:rPr>
              <a:t>This function's purpose is to convert the words in the language column from abbreviations to full writing</a:t>
            </a:r>
            <a:endParaRPr lang="en-US" dirty="0">
              <a:latin typeface="Barlow Semi Condensed" panose="020B0604020202020204" charset="0"/>
            </a:endParaRPr>
          </a:p>
        </p:txBody>
      </p:sp>
      <p:sp>
        <p:nvSpPr>
          <p:cNvPr id="3" name="Rectangle 2"/>
          <p:cNvSpPr/>
          <p:nvPr/>
        </p:nvSpPr>
        <p:spPr>
          <a:xfrm>
            <a:off x="5067301" y="1582858"/>
            <a:ext cx="3550920" cy="3319498"/>
          </a:xfrm>
          <a:prstGeom prst="rect">
            <a:avLst/>
          </a:prstGeom>
        </p:spPr>
        <p:txBody>
          <a:bodyPr wrap="square">
            <a:spAutoFit/>
          </a:bodyPr>
          <a:lstStyle/>
          <a:p>
            <a:pPr>
              <a:lnSpc>
                <a:spcPct val="107000"/>
              </a:lnSpc>
              <a:spcAft>
                <a:spcPts val="800"/>
              </a:spcAft>
            </a:pPr>
            <a:r>
              <a:rPr lang="en-US" dirty="0">
                <a:latin typeface="Barlow Semi Condensed" panose="020B0604020202020204" charset="0"/>
                <a:ea typeface="Times New Roman" panose="02020603050405020304" pitchFamily="18" charset="0"/>
                <a:cs typeface="Times New Roman" panose="02020603050405020304" pitchFamily="18" charset="0"/>
              </a:rPr>
              <a:t>Create two new empty arrays, </a:t>
            </a:r>
            <a:r>
              <a:rPr lang="en-US" dirty="0" err="1">
                <a:latin typeface="Barlow Semi Condensed" panose="020B0604020202020204" charset="0"/>
                <a:ea typeface="Times New Roman" panose="02020603050405020304" pitchFamily="18" charset="0"/>
                <a:cs typeface="Times New Roman" panose="02020603050405020304" pitchFamily="18" charset="0"/>
              </a:rPr>
              <a:t>set_language</a:t>
            </a:r>
            <a:r>
              <a:rPr lang="en-US" dirty="0">
                <a:latin typeface="Barlow Semi Condensed" panose="020B0604020202020204" charset="0"/>
                <a:ea typeface="Times New Roman" panose="02020603050405020304" pitchFamily="18" charset="0"/>
                <a:cs typeface="Times New Roman" panose="02020603050405020304" pitchFamily="18" charset="0"/>
              </a:rPr>
              <a:t> and </a:t>
            </a:r>
            <a:r>
              <a:rPr lang="en-US" dirty="0" err="1">
                <a:latin typeface="Barlow Semi Condensed" panose="020B0604020202020204" charset="0"/>
                <a:ea typeface="Times New Roman" panose="02020603050405020304" pitchFamily="18" charset="0"/>
                <a:cs typeface="Times New Roman" panose="02020603050405020304" pitchFamily="18" charset="0"/>
              </a:rPr>
              <a:t>new_language</a:t>
            </a:r>
            <a:r>
              <a:rPr lang="en-US" dirty="0">
                <a:latin typeface="Barlow Semi Condensed" panose="020B0604020202020204" charset="0"/>
                <a:ea typeface="Times New Roman" panose="02020603050405020304" pitchFamily="18" charset="0"/>
                <a:cs typeface="Times New Roman" panose="02020603050405020304" pitchFamily="18" charset="0"/>
              </a:rPr>
              <a:t>. </a:t>
            </a:r>
            <a:r>
              <a:rPr lang="en-US" dirty="0" err="1">
                <a:latin typeface="Barlow Semi Condensed" panose="020B0604020202020204" charset="0"/>
                <a:ea typeface="Times New Roman" panose="02020603050405020304" pitchFamily="18" charset="0"/>
                <a:cs typeface="Times New Roman" panose="02020603050405020304" pitchFamily="18" charset="0"/>
              </a:rPr>
              <a:t>Set_language</a:t>
            </a:r>
            <a:r>
              <a:rPr lang="en-US" dirty="0">
                <a:latin typeface="Barlow Semi Condensed" panose="020B0604020202020204" charset="0"/>
                <a:ea typeface="Times New Roman" panose="02020603050405020304" pitchFamily="18" charset="0"/>
                <a:cs typeface="Times New Roman" panose="02020603050405020304" pitchFamily="18" charset="0"/>
              </a:rPr>
              <a:t> will be equal to the language column in data. Create a dictionary containing the key as the abbreviation and the value as the full name of the language. Run the for loop in the set language from position 1 (ignoring the header). Run the for loop in the dictionary dict1. Compare the word element of the language column with the key word in the dictionary. If they are equal, append the value of that key to the new array. After finishing we get the </a:t>
            </a:r>
            <a:r>
              <a:rPr lang="en-US" dirty="0" err="1">
                <a:latin typeface="Barlow Semi Condensed" panose="020B0604020202020204" charset="0"/>
                <a:ea typeface="Times New Roman" panose="02020603050405020304" pitchFamily="18" charset="0"/>
                <a:cs typeface="Times New Roman" panose="02020603050405020304" pitchFamily="18" charset="0"/>
              </a:rPr>
              <a:t>new_language</a:t>
            </a:r>
            <a:r>
              <a:rPr lang="en-US" dirty="0">
                <a:latin typeface="Barlow Semi Condensed" panose="020B0604020202020204" charset="0"/>
                <a:ea typeface="Times New Roman" panose="02020603050405020304" pitchFamily="18" charset="0"/>
                <a:cs typeface="Times New Roman" panose="02020603050405020304" pitchFamily="18" charset="0"/>
              </a:rPr>
              <a:t> array with the non-abbreviated letters. Replace the </a:t>
            </a:r>
            <a:r>
              <a:rPr lang="en-US" dirty="0" err="1">
                <a:latin typeface="Barlow Semi Condensed" panose="020B0604020202020204" charset="0"/>
                <a:ea typeface="Times New Roman" panose="02020603050405020304" pitchFamily="18" charset="0"/>
                <a:cs typeface="Times New Roman" panose="02020603050405020304" pitchFamily="18" charset="0"/>
              </a:rPr>
              <a:t>new_language</a:t>
            </a:r>
            <a:r>
              <a:rPr lang="en-US" dirty="0">
                <a:latin typeface="Barlow Semi Condensed" panose="020B0604020202020204" charset="0"/>
                <a:ea typeface="Times New Roman" panose="02020603050405020304" pitchFamily="18" charset="0"/>
                <a:cs typeface="Times New Roman" panose="02020603050405020304" pitchFamily="18" charset="0"/>
              </a:rPr>
              <a:t> array in the language column of data.</a:t>
            </a:r>
          </a:p>
        </p:txBody>
      </p:sp>
      <p:pic>
        <p:nvPicPr>
          <p:cNvPr id="5" name="Picture 4">
            <a:extLst>
              <a:ext uri="{FF2B5EF4-FFF2-40B4-BE49-F238E27FC236}">
                <a16:creationId xmlns:a16="http://schemas.microsoft.com/office/drawing/2014/main" id="{BEFADFB2-9AF5-4300-B80A-6DF3D20F8825}"/>
              </a:ext>
            </a:extLst>
          </p:cNvPr>
          <p:cNvPicPr>
            <a:picLocks noChangeAspect="1"/>
          </p:cNvPicPr>
          <p:nvPr/>
        </p:nvPicPr>
        <p:blipFill>
          <a:blip r:embed="rId3"/>
          <a:stretch>
            <a:fillRect/>
          </a:stretch>
        </p:blipFill>
        <p:spPr>
          <a:xfrm>
            <a:off x="744496" y="1796897"/>
            <a:ext cx="4208505" cy="1590960"/>
          </a:xfrm>
          <a:prstGeom prst="rect">
            <a:avLst/>
          </a:prstGeom>
        </p:spPr>
      </p:pic>
      <p:sp>
        <p:nvSpPr>
          <p:cNvPr id="7" name="Title 1">
            <a:extLst>
              <a:ext uri="{FF2B5EF4-FFF2-40B4-BE49-F238E27FC236}">
                <a16:creationId xmlns:a16="http://schemas.microsoft.com/office/drawing/2014/main" id="{7C875688-0BAA-4702-8D5F-1E87B6DA0F6C}"/>
              </a:ext>
            </a:extLst>
          </p:cNvPr>
          <p:cNvSpPr>
            <a:spLocks noGrp="1"/>
          </p:cNvSpPr>
          <p:nvPr>
            <p:ph type="title"/>
          </p:nvPr>
        </p:nvSpPr>
        <p:spPr>
          <a:xfrm>
            <a:off x="1719072" y="338328"/>
            <a:ext cx="5577900" cy="594300"/>
          </a:xfrm>
        </p:spPr>
        <p:txBody>
          <a:bodyPr/>
          <a:lstStyle/>
          <a:p>
            <a:r>
              <a:rPr lang="en-US" dirty="0"/>
              <a:t>Preprocess steps on datasets</a:t>
            </a:r>
          </a:p>
        </p:txBody>
      </p:sp>
    </p:spTree>
    <p:extLst>
      <p:ext uri="{BB962C8B-B14F-4D97-AF65-F5344CB8AC3E}">
        <p14:creationId xmlns:p14="http://schemas.microsoft.com/office/powerpoint/2010/main" val="9390735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4" name="Rectangle 3"/>
          <p:cNvSpPr/>
          <p:nvPr/>
        </p:nvSpPr>
        <p:spPr>
          <a:xfrm>
            <a:off x="1092303" y="1052423"/>
            <a:ext cx="4572000" cy="523220"/>
          </a:xfrm>
          <a:prstGeom prst="rect">
            <a:avLst/>
          </a:prstGeom>
        </p:spPr>
        <p:txBody>
          <a:bodyPr>
            <a:spAutoFit/>
          </a:bodyPr>
          <a:lstStyle/>
          <a:p>
            <a:r>
              <a:rPr lang="en-US" dirty="0">
                <a:latin typeface="Barlow Semi Condensed" panose="020B0604020202020204" charset="0"/>
                <a:ea typeface="Times New Roman" panose="02020603050405020304" pitchFamily="18" charset="0"/>
                <a:cs typeface="Times New Roman" panose="02020603050405020304" pitchFamily="18" charset="0"/>
              </a:rPr>
              <a:t>The purpose of this function is to convert the abbreviated gender into full text</a:t>
            </a:r>
            <a:endParaRPr lang="en-US" dirty="0">
              <a:latin typeface="Barlow Semi Condensed" panose="020B0604020202020204" charset="0"/>
            </a:endParaRPr>
          </a:p>
        </p:txBody>
      </p:sp>
      <p:sp>
        <p:nvSpPr>
          <p:cNvPr id="5" name="Rectangle 4"/>
          <p:cNvSpPr/>
          <p:nvPr/>
        </p:nvSpPr>
        <p:spPr>
          <a:xfrm>
            <a:off x="5097779" y="1474458"/>
            <a:ext cx="3202349" cy="2627964"/>
          </a:xfrm>
          <a:prstGeom prst="rect">
            <a:avLst/>
          </a:prstGeom>
        </p:spPr>
        <p:txBody>
          <a:bodyPr wrap="square">
            <a:spAutoFit/>
          </a:bodyPr>
          <a:lstStyle/>
          <a:p>
            <a:pPr>
              <a:lnSpc>
                <a:spcPct val="107000"/>
              </a:lnSpc>
              <a:spcAft>
                <a:spcPts val="800"/>
              </a:spcAft>
            </a:pPr>
            <a:r>
              <a:rPr lang="en-US" dirty="0">
                <a:latin typeface="Barlow Semi Condensed" panose="020B0604020202020204" charset="0"/>
                <a:ea typeface="Times New Roman" panose="02020603050405020304" pitchFamily="18" charset="0"/>
                <a:cs typeface="Times New Roman" panose="02020603050405020304" pitchFamily="18" charset="0"/>
              </a:rPr>
              <a:t>Create an empty gender array and assign it equal to the gender column in the data using the </a:t>
            </a:r>
            <a:r>
              <a:rPr lang="en-US" dirty="0" err="1">
                <a:latin typeface="Barlow Semi Condensed" panose="020B0604020202020204" charset="0"/>
                <a:ea typeface="Times New Roman" panose="02020603050405020304" pitchFamily="18" charset="0"/>
                <a:cs typeface="Times New Roman" panose="02020603050405020304" pitchFamily="18" charset="0"/>
              </a:rPr>
              <a:t>get_col</a:t>
            </a:r>
            <a:r>
              <a:rPr lang="en-US" dirty="0">
                <a:latin typeface="Barlow Semi Condensed" panose="020B0604020202020204" charset="0"/>
                <a:ea typeface="Times New Roman" panose="02020603050405020304" pitchFamily="18" charset="0"/>
                <a:cs typeface="Times New Roman" panose="02020603050405020304" pitchFamily="18" charset="0"/>
              </a:rPr>
              <a:t> function. Create a new array to assign the new value you want to change into. Let the for loop run through the gender array, for any element with a value equal to 'M', append the value 'Male' to new and otherwise append 'Female'. Once done, we get a new array with gender as the full text. Then replace the new array with the gender column in data.</a:t>
            </a:r>
          </a:p>
        </p:txBody>
      </p:sp>
      <p:pic>
        <p:nvPicPr>
          <p:cNvPr id="3" name="Picture 2">
            <a:extLst>
              <a:ext uri="{FF2B5EF4-FFF2-40B4-BE49-F238E27FC236}">
                <a16:creationId xmlns:a16="http://schemas.microsoft.com/office/drawing/2014/main" id="{C04E0440-7F1F-438A-8CAC-C589D14859BD}"/>
              </a:ext>
            </a:extLst>
          </p:cNvPr>
          <p:cNvPicPr>
            <a:picLocks noChangeAspect="1"/>
          </p:cNvPicPr>
          <p:nvPr/>
        </p:nvPicPr>
        <p:blipFill>
          <a:blip r:embed="rId3"/>
          <a:stretch>
            <a:fillRect/>
          </a:stretch>
        </p:blipFill>
        <p:spPr>
          <a:xfrm>
            <a:off x="1176123" y="1831318"/>
            <a:ext cx="3720774" cy="1654820"/>
          </a:xfrm>
          <a:prstGeom prst="rect">
            <a:avLst/>
          </a:prstGeom>
        </p:spPr>
      </p:pic>
      <p:sp>
        <p:nvSpPr>
          <p:cNvPr id="7" name="Title 1">
            <a:extLst>
              <a:ext uri="{FF2B5EF4-FFF2-40B4-BE49-F238E27FC236}">
                <a16:creationId xmlns:a16="http://schemas.microsoft.com/office/drawing/2014/main" id="{7C875688-0BAA-4702-8D5F-1E87B6DA0F6C}"/>
              </a:ext>
            </a:extLst>
          </p:cNvPr>
          <p:cNvSpPr>
            <a:spLocks noGrp="1"/>
          </p:cNvSpPr>
          <p:nvPr>
            <p:ph type="title"/>
          </p:nvPr>
        </p:nvSpPr>
        <p:spPr>
          <a:xfrm>
            <a:off x="1719072" y="338328"/>
            <a:ext cx="5577900" cy="594300"/>
          </a:xfrm>
        </p:spPr>
        <p:txBody>
          <a:bodyPr/>
          <a:lstStyle/>
          <a:p>
            <a:r>
              <a:rPr lang="en-US" dirty="0"/>
              <a:t>Preprocess steps on datasets</a:t>
            </a:r>
          </a:p>
        </p:txBody>
      </p:sp>
    </p:spTree>
    <p:extLst>
      <p:ext uri="{BB962C8B-B14F-4D97-AF65-F5344CB8AC3E}">
        <p14:creationId xmlns:p14="http://schemas.microsoft.com/office/powerpoint/2010/main" val="12381788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 name="Rectangle 1"/>
          <p:cNvSpPr/>
          <p:nvPr/>
        </p:nvSpPr>
        <p:spPr>
          <a:xfrm>
            <a:off x="1307804" y="1128618"/>
            <a:ext cx="4572000" cy="531684"/>
          </a:xfrm>
          <a:prstGeom prst="rect">
            <a:avLst/>
          </a:prstGeom>
        </p:spPr>
        <p:txBody>
          <a:bodyPr>
            <a:spAutoFit/>
          </a:bodyPr>
          <a:lstStyle/>
          <a:p>
            <a:pPr>
              <a:lnSpc>
                <a:spcPct val="107000"/>
              </a:lnSpc>
              <a:spcAft>
                <a:spcPts val="800"/>
              </a:spcAft>
            </a:pPr>
            <a:r>
              <a:rPr lang="en-US" dirty="0">
                <a:latin typeface="Barlow Semi Condensed" panose="020B0604020202020204" charset="0"/>
                <a:ea typeface="Times New Roman" panose="02020603050405020304" pitchFamily="18" charset="0"/>
                <a:cs typeface="Times New Roman" panose="02020603050405020304" pitchFamily="18" charset="0"/>
              </a:rPr>
              <a:t/>
            </a:r>
            <a:br>
              <a:rPr lang="en-US" dirty="0">
                <a:latin typeface="Barlow Semi Condensed" panose="020B0604020202020204" charset="0"/>
                <a:ea typeface="Times New Roman" panose="02020603050405020304" pitchFamily="18" charset="0"/>
                <a:cs typeface="Times New Roman" panose="02020603050405020304" pitchFamily="18" charset="0"/>
              </a:rPr>
            </a:br>
            <a:r>
              <a:rPr lang="en-US" dirty="0">
                <a:latin typeface="Barlow Semi Condensed" panose="020B0604020202020204" charset="0"/>
                <a:ea typeface="Times New Roman" panose="02020603050405020304" pitchFamily="18" charset="0"/>
                <a:cs typeface="Times New Roman" panose="02020603050405020304" pitchFamily="18" charset="0"/>
              </a:rPr>
              <a:t>This function's purpose is to round numbers of type float</a:t>
            </a:r>
          </a:p>
        </p:txBody>
      </p:sp>
      <p:pic>
        <p:nvPicPr>
          <p:cNvPr id="614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555" y="1978713"/>
            <a:ext cx="230822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884420" y="1981272"/>
            <a:ext cx="2793881" cy="1475404"/>
          </a:xfrm>
          <a:prstGeom prst="rect">
            <a:avLst/>
          </a:prstGeom>
        </p:spPr>
        <p:txBody>
          <a:bodyPr wrap="square">
            <a:spAutoFit/>
          </a:bodyPr>
          <a:lstStyle/>
          <a:p>
            <a:pPr>
              <a:lnSpc>
                <a:spcPct val="107000"/>
              </a:lnSpc>
              <a:spcAft>
                <a:spcPts val="800"/>
              </a:spcAft>
            </a:pPr>
            <a:r>
              <a:rPr lang="en-US" dirty="0">
                <a:latin typeface="Barlow Semi Condensed" panose="020B0604020202020204" charset="0"/>
                <a:ea typeface="Times New Roman" panose="02020603050405020304" pitchFamily="18" charset="0"/>
                <a:cs typeface="Times New Roman" panose="02020603050405020304" pitchFamily="18" charset="0"/>
              </a:rPr>
              <a:t>Take the x, x % 1 parameter to get the decimal part. </a:t>
            </a:r>
            <a:r>
              <a:rPr lang="en-US" dirty="0" err="1">
                <a:latin typeface="Barlow Semi Condensed" panose="020B0604020202020204" charset="0"/>
                <a:ea typeface="Times New Roman" panose="02020603050405020304" pitchFamily="18" charset="0"/>
                <a:cs typeface="Times New Roman" panose="02020603050405020304" pitchFamily="18" charset="0"/>
              </a:rPr>
              <a:t>int</a:t>
            </a:r>
            <a:r>
              <a:rPr lang="en-US" dirty="0">
                <a:latin typeface="Barlow Semi Condensed" panose="020B0604020202020204" charset="0"/>
                <a:ea typeface="Times New Roman" panose="02020603050405020304" pitchFamily="18" charset="0"/>
                <a:cs typeface="Times New Roman" panose="02020603050405020304" pitchFamily="18" charset="0"/>
              </a:rPr>
              <a:t>(x) / 1 is for getting the integer part. If the decimal part is greater than 5 then increment the integer part by 1, otherwise keep the integer part.</a:t>
            </a:r>
          </a:p>
        </p:txBody>
      </p:sp>
      <p:sp>
        <p:nvSpPr>
          <p:cNvPr id="7" name="Title 1">
            <a:extLst>
              <a:ext uri="{FF2B5EF4-FFF2-40B4-BE49-F238E27FC236}">
                <a16:creationId xmlns:a16="http://schemas.microsoft.com/office/drawing/2014/main" id="{7C875688-0BAA-4702-8D5F-1E87B6DA0F6C}"/>
              </a:ext>
            </a:extLst>
          </p:cNvPr>
          <p:cNvSpPr>
            <a:spLocks noGrp="1"/>
          </p:cNvSpPr>
          <p:nvPr>
            <p:ph type="title"/>
          </p:nvPr>
        </p:nvSpPr>
        <p:spPr>
          <a:xfrm>
            <a:off x="1719072" y="338328"/>
            <a:ext cx="5577900" cy="594300"/>
          </a:xfrm>
        </p:spPr>
        <p:txBody>
          <a:bodyPr/>
          <a:lstStyle/>
          <a:p>
            <a:r>
              <a:rPr lang="en-US" dirty="0"/>
              <a:t>Preprocess steps on datasets</a:t>
            </a:r>
          </a:p>
        </p:txBody>
      </p:sp>
    </p:spTree>
    <p:extLst>
      <p:ext uri="{BB962C8B-B14F-4D97-AF65-F5344CB8AC3E}">
        <p14:creationId xmlns:p14="http://schemas.microsoft.com/office/powerpoint/2010/main" val="15108374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 name="Rectangle 1"/>
          <p:cNvSpPr/>
          <p:nvPr/>
        </p:nvSpPr>
        <p:spPr>
          <a:xfrm>
            <a:off x="1238693" y="881839"/>
            <a:ext cx="2630848" cy="307777"/>
          </a:xfrm>
          <a:prstGeom prst="rect">
            <a:avLst/>
          </a:prstGeom>
        </p:spPr>
        <p:txBody>
          <a:bodyPr wrap="none">
            <a:spAutoFit/>
          </a:bodyPr>
          <a:lstStyle/>
          <a:p>
            <a:r>
              <a:rPr lang="en-US" dirty="0">
                <a:latin typeface="Barlow Semi Condensed" panose="020B0604020202020204" charset="0"/>
                <a:ea typeface="Times New Roman" panose="02020603050405020304" pitchFamily="18" charset="0"/>
                <a:cs typeface="Times New Roman" panose="02020603050405020304" pitchFamily="18" charset="0"/>
              </a:rPr>
              <a:t>Rounding </a:t>
            </a:r>
            <a:r>
              <a:rPr lang="en-US" dirty="0" err="1">
                <a:latin typeface="Barlow Semi Condensed" panose="020B0604020202020204" charset="0"/>
                <a:ea typeface="Times New Roman" panose="02020603050405020304" pitchFamily="18" charset="0"/>
                <a:cs typeface="Times New Roman" panose="02020603050405020304" pitchFamily="18" charset="0"/>
              </a:rPr>
              <a:t>senorityAsMonths</a:t>
            </a:r>
            <a:r>
              <a:rPr lang="en-US" dirty="0">
                <a:latin typeface="Barlow Semi Condensed" panose="020B0604020202020204" charset="0"/>
                <a:ea typeface="Times New Roman" panose="02020603050405020304" pitchFamily="18" charset="0"/>
                <a:cs typeface="Times New Roman" panose="02020603050405020304" pitchFamily="18" charset="0"/>
              </a:rPr>
              <a:t> column</a:t>
            </a:r>
            <a:endParaRPr lang="en-US" dirty="0">
              <a:latin typeface="Barlow Semi Condensed" panose="020B0604020202020204" charset="0"/>
            </a:endParaRPr>
          </a:p>
        </p:txBody>
      </p:sp>
      <p:sp>
        <p:nvSpPr>
          <p:cNvPr id="3" name="Rectangle 2"/>
          <p:cNvSpPr/>
          <p:nvPr/>
        </p:nvSpPr>
        <p:spPr>
          <a:xfrm>
            <a:off x="5189220" y="1446604"/>
            <a:ext cx="3268448" cy="2397451"/>
          </a:xfrm>
          <a:prstGeom prst="rect">
            <a:avLst/>
          </a:prstGeom>
        </p:spPr>
        <p:txBody>
          <a:bodyPr wrap="square">
            <a:spAutoFit/>
          </a:bodyPr>
          <a:lstStyle/>
          <a:p>
            <a:pPr>
              <a:lnSpc>
                <a:spcPct val="107000"/>
              </a:lnSpc>
              <a:spcAft>
                <a:spcPts val="800"/>
              </a:spcAft>
            </a:pPr>
            <a:r>
              <a:rPr lang="en-US" dirty="0">
                <a:latin typeface="Barlow Semi Condensed" panose="020B0604020202020204" charset="0"/>
                <a:ea typeface="Times New Roman" panose="02020603050405020304" pitchFamily="18" charset="0"/>
                <a:cs typeface="Times New Roman" panose="02020603050405020304" pitchFamily="18" charset="0"/>
              </a:rPr>
              <a:t>Generate a =0, assign </a:t>
            </a:r>
            <a:r>
              <a:rPr lang="en-US" dirty="0" err="1">
                <a:latin typeface="Barlow Semi Condensed" panose="020B0604020202020204" charset="0"/>
                <a:ea typeface="Times New Roman" panose="02020603050405020304" pitchFamily="18" charset="0"/>
                <a:cs typeface="Times New Roman" panose="02020603050405020304" pitchFamily="18" charset="0"/>
              </a:rPr>
              <a:t>senorityAsMonths</a:t>
            </a:r>
            <a:r>
              <a:rPr lang="en-US" dirty="0">
                <a:latin typeface="Barlow Semi Condensed" panose="020B0604020202020204" charset="0"/>
                <a:ea typeface="Times New Roman" panose="02020603050405020304" pitchFamily="18" charset="0"/>
                <a:cs typeface="Times New Roman" panose="02020603050405020304" pitchFamily="18" charset="0"/>
              </a:rPr>
              <a:t> to the </a:t>
            </a:r>
            <a:r>
              <a:rPr lang="en-US" dirty="0" err="1">
                <a:latin typeface="Barlow Semi Condensed" panose="020B0604020202020204" charset="0"/>
                <a:ea typeface="Times New Roman" panose="02020603050405020304" pitchFamily="18" charset="0"/>
                <a:cs typeface="Times New Roman" panose="02020603050405020304" pitchFamily="18" charset="0"/>
              </a:rPr>
              <a:t>senorityAsMonths</a:t>
            </a:r>
            <a:r>
              <a:rPr lang="en-US" dirty="0">
                <a:latin typeface="Barlow Semi Condensed" panose="020B0604020202020204" charset="0"/>
                <a:ea typeface="Times New Roman" panose="02020603050405020304" pitchFamily="18" charset="0"/>
                <a:cs typeface="Times New Roman" panose="02020603050405020304" pitchFamily="18" charset="0"/>
              </a:rPr>
              <a:t> column in data. Since I want to convert the data to float, I will turn </a:t>
            </a:r>
            <a:r>
              <a:rPr lang="en-US" dirty="0" err="1">
                <a:latin typeface="Barlow Semi Condensed" panose="020B0604020202020204" charset="0"/>
                <a:ea typeface="Times New Roman" panose="02020603050405020304" pitchFamily="18" charset="0"/>
                <a:cs typeface="Times New Roman" panose="02020603050405020304" pitchFamily="18" charset="0"/>
              </a:rPr>
              <a:t>senorityAsMonths</a:t>
            </a:r>
            <a:r>
              <a:rPr lang="en-US" dirty="0">
                <a:latin typeface="Barlow Semi Condensed" panose="020B0604020202020204" charset="0"/>
                <a:ea typeface="Times New Roman" panose="02020603050405020304" pitchFamily="18" charset="0"/>
                <a:cs typeface="Times New Roman" panose="02020603050405020304" pitchFamily="18" charset="0"/>
              </a:rPr>
              <a:t> into an array of </a:t>
            </a:r>
            <a:r>
              <a:rPr lang="en-US" dirty="0" err="1">
                <a:latin typeface="Barlow Semi Condensed" panose="020B0604020202020204" charset="0"/>
                <a:ea typeface="Times New Roman" panose="02020603050405020304" pitchFamily="18" charset="0"/>
                <a:cs typeface="Times New Roman" panose="02020603050405020304" pitchFamily="18" charset="0"/>
              </a:rPr>
              <a:t>numpy</a:t>
            </a:r>
            <a:r>
              <a:rPr lang="en-US" dirty="0">
                <a:latin typeface="Barlow Semi Condensed" panose="020B0604020202020204" charset="0"/>
                <a:ea typeface="Times New Roman" panose="02020603050405020304" pitchFamily="18" charset="0"/>
                <a:cs typeface="Times New Roman" panose="02020603050405020304" pitchFamily="18" charset="0"/>
              </a:rPr>
              <a:t> and convert to float64 using the </a:t>
            </a:r>
            <a:r>
              <a:rPr lang="en-US" dirty="0" err="1">
                <a:latin typeface="Barlow Semi Condensed" panose="020B0604020202020204" charset="0"/>
                <a:ea typeface="Times New Roman" panose="02020603050405020304" pitchFamily="18" charset="0"/>
                <a:cs typeface="Times New Roman" panose="02020603050405020304" pitchFamily="18" charset="0"/>
              </a:rPr>
              <a:t>asarray</a:t>
            </a:r>
            <a:r>
              <a:rPr lang="en-US" dirty="0">
                <a:latin typeface="Barlow Semi Condensed" panose="020B0604020202020204" charset="0"/>
                <a:ea typeface="Times New Roman" panose="02020603050405020304" pitchFamily="18" charset="0"/>
                <a:cs typeface="Times New Roman" panose="02020603050405020304" pitchFamily="18" charset="0"/>
              </a:rPr>
              <a:t> function. Then run a for loop in the newly obtained array after converting to convert all to integers by function float1() . Then replace the new array in the </a:t>
            </a:r>
            <a:r>
              <a:rPr lang="en-US" dirty="0" err="1">
                <a:latin typeface="Barlow Semi Condensed" panose="020B0604020202020204" charset="0"/>
                <a:ea typeface="Times New Roman" panose="02020603050405020304" pitchFamily="18" charset="0"/>
                <a:cs typeface="Times New Roman" panose="02020603050405020304" pitchFamily="18" charset="0"/>
              </a:rPr>
              <a:t>senorityAsMonths</a:t>
            </a:r>
            <a:r>
              <a:rPr lang="en-US" dirty="0">
                <a:latin typeface="Barlow Semi Condensed" panose="020B0604020202020204" charset="0"/>
                <a:ea typeface="Times New Roman" panose="02020603050405020304" pitchFamily="18" charset="0"/>
                <a:cs typeface="Times New Roman" panose="02020603050405020304" pitchFamily="18" charset="0"/>
              </a:rPr>
              <a:t> column to get the rounded numbers.</a:t>
            </a:r>
          </a:p>
        </p:txBody>
      </p:sp>
      <p:pic>
        <p:nvPicPr>
          <p:cNvPr id="5" name="Picture 4">
            <a:extLst>
              <a:ext uri="{FF2B5EF4-FFF2-40B4-BE49-F238E27FC236}">
                <a16:creationId xmlns:a16="http://schemas.microsoft.com/office/drawing/2014/main" id="{66BE5FFF-B91D-460D-8F66-2B624C69F8B4}"/>
              </a:ext>
            </a:extLst>
          </p:cNvPr>
          <p:cNvPicPr>
            <a:picLocks noChangeAspect="1"/>
          </p:cNvPicPr>
          <p:nvPr/>
        </p:nvPicPr>
        <p:blipFill>
          <a:blip r:embed="rId3"/>
          <a:stretch>
            <a:fillRect/>
          </a:stretch>
        </p:blipFill>
        <p:spPr>
          <a:xfrm>
            <a:off x="1372885" y="1627721"/>
            <a:ext cx="3641075" cy="2035218"/>
          </a:xfrm>
          <a:prstGeom prst="rect">
            <a:avLst/>
          </a:prstGeom>
        </p:spPr>
      </p:pic>
      <p:sp>
        <p:nvSpPr>
          <p:cNvPr id="7" name="Title 1">
            <a:extLst>
              <a:ext uri="{FF2B5EF4-FFF2-40B4-BE49-F238E27FC236}">
                <a16:creationId xmlns:a16="http://schemas.microsoft.com/office/drawing/2014/main" id="{7C875688-0BAA-4702-8D5F-1E87B6DA0F6C}"/>
              </a:ext>
            </a:extLst>
          </p:cNvPr>
          <p:cNvSpPr>
            <a:spLocks noGrp="1"/>
          </p:cNvSpPr>
          <p:nvPr>
            <p:ph type="title"/>
          </p:nvPr>
        </p:nvSpPr>
        <p:spPr>
          <a:xfrm>
            <a:off x="1719072" y="338328"/>
            <a:ext cx="5577900" cy="594300"/>
          </a:xfrm>
        </p:spPr>
        <p:txBody>
          <a:bodyPr/>
          <a:lstStyle/>
          <a:p>
            <a:r>
              <a:rPr lang="en-US" dirty="0"/>
              <a:t>Preprocess steps on datasets</a:t>
            </a:r>
          </a:p>
        </p:txBody>
      </p:sp>
    </p:spTree>
    <p:extLst>
      <p:ext uri="{BB962C8B-B14F-4D97-AF65-F5344CB8AC3E}">
        <p14:creationId xmlns:p14="http://schemas.microsoft.com/office/powerpoint/2010/main" val="238653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 name="Rectangle 1"/>
          <p:cNvSpPr/>
          <p:nvPr/>
        </p:nvSpPr>
        <p:spPr>
          <a:xfrm>
            <a:off x="1347322" y="867120"/>
            <a:ext cx="4572000" cy="531684"/>
          </a:xfrm>
          <a:prstGeom prst="rect">
            <a:avLst/>
          </a:prstGeom>
        </p:spPr>
        <p:txBody>
          <a:bodyPr>
            <a:spAutoFit/>
          </a:bodyPr>
          <a:lstStyle/>
          <a:p>
            <a:pPr>
              <a:lnSpc>
                <a:spcPct val="107000"/>
              </a:lnSpc>
              <a:spcAft>
                <a:spcPts val="800"/>
              </a:spcAft>
            </a:pPr>
            <a:r>
              <a:rPr lang="en-US" dirty="0">
                <a:latin typeface="Barlow Semi Condensed" panose="020B0604020202020204" charset="0"/>
                <a:ea typeface="Times New Roman" panose="02020603050405020304" pitchFamily="18" charset="0"/>
                <a:cs typeface="Times New Roman" panose="02020603050405020304" pitchFamily="18" charset="0"/>
              </a:rPr>
              <a:t/>
            </a:r>
            <a:br>
              <a:rPr lang="en-US" dirty="0">
                <a:latin typeface="Barlow Semi Condensed" panose="020B0604020202020204" charset="0"/>
                <a:ea typeface="Times New Roman" panose="02020603050405020304" pitchFamily="18" charset="0"/>
                <a:cs typeface="Times New Roman" panose="02020603050405020304" pitchFamily="18" charset="0"/>
              </a:rPr>
            </a:br>
            <a:r>
              <a:rPr lang="en-US" dirty="0">
                <a:latin typeface="Barlow Semi Condensed" panose="020B0604020202020204" charset="0"/>
                <a:ea typeface="Times New Roman" panose="02020603050405020304" pitchFamily="18" charset="0"/>
                <a:cs typeface="Times New Roman" panose="02020603050405020304" pitchFamily="18" charset="0"/>
              </a:rPr>
              <a:t>Rounding </a:t>
            </a:r>
            <a:r>
              <a:rPr lang="en-US" dirty="0" err="1">
                <a:latin typeface="Barlow Semi Condensed" panose="020B0604020202020204" charset="0"/>
                <a:ea typeface="Times New Roman" panose="02020603050405020304" pitchFamily="18" charset="0"/>
                <a:cs typeface="Times New Roman" panose="02020603050405020304" pitchFamily="18" charset="0"/>
              </a:rPr>
              <a:t>senorityAsYears</a:t>
            </a:r>
            <a:r>
              <a:rPr lang="en-US" dirty="0">
                <a:latin typeface="Barlow Semi Condensed" panose="020B0604020202020204" charset="0"/>
                <a:ea typeface="Times New Roman" panose="02020603050405020304" pitchFamily="18" charset="0"/>
                <a:cs typeface="Times New Roman" panose="02020603050405020304" pitchFamily="18" charset="0"/>
              </a:rPr>
              <a:t> column</a:t>
            </a:r>
          </a:p>
        </p:txBody>
      </p:sp>
      <p:sp>
        <p:nvSpPr>
          <p:cNvPr id="3" name="Rectangle 2"/>
          <p:cNvSpPr/>
          <p:nvPr/>
        </p:nvSpPr>
        <p:spPr>
          <a:xfrm>
            <a:off x="4922520" y="1767625"/>
            <a:ext cx="3792455" cy="2166940"/>
          </a:xfrm>
          <a:prstGeom prst="rect">
            <a:avLst/>
          </a:prstGeom>
        </p:spPr>
        <p:txBody>
          <a:bodyPr wrap="square">
            <a:spAutoFit/>
          </a:bodyPr>
          <a:lstStyle/>
          <a:p>
            <a:pPr>
              <a:lnSpc>
                <a:spcPct val="107000"/>
              </a:lnSpc>
              <a:spcAft>
                <a:spcPts val="800"/>
              </a:spcAft>
            </a:pPr>
            <a:r>
              <a:rPr lang="en-US" dirty="0">
                <a:latin typeface="Barlow Semi Condensed" panose="020B0604020202020204" charset="0"/>
                <a:ea typeface="Times New Roman" panose="02020603050405020304" pitchFamily="18" charset="0"/>
                <a:cs typeface="Times New Roman" panose="02020603050405020304" pitchFamily="18" charset="0"/>
              </a:rPr>
              <a:t>Generate a =0, assign </a:t>
            </a:r>
            <a:r>
              <a:rPr lang="en-US" dirty="0" err="1">
                <a:latin typeface="Barlow Semi Condensed" panose="020B0604020202020204" charset="0"/>
                <a:ea typeface="Times New Roman" panose="02020603050405020304" pitchFamily="18" charset="0"/>
                <a:cs typeface="Times New Roman" panose="02020603050405020304" pitchFamily="18" charset="0"/>
              </a:rPr>
              <a:t>senorityAsYears</a:t>
            </a:r>
            <a:r>
              <a:rPr lang="en-US" dirty="0">
                <a:latin typeface="Barlow Semi Condensed" panose="020B0604020202020204" charset="0"/>
                <a:ea typeface="Times New Roman" panose="02020603050405020304" pitchFamily="18" charset="0"/>
                <a:cs typeface="Times New Roman" panose="02020603050405020304" pitchFamily="18" charset="0"/>
              </a:rPr>
              <a:t> to the </a:t>
            </a:r>
            <a:r>
              <a:rPr lang="en-US" dirty="0" err="1">
                <a:latin typeface="Barlow Semi Condensed" panose="020B0604020202020204" charset="0"/>
                <a:ea typeface="Times New Roman" panose="02020603050405020304" pitchFamily="18" charset="0"/>
                <a:cs typeface="Times New Roman" panose="02020603050405020304" pitchFamily="18" charset="0"/>
              </a:rPr>
              <a:t>senorityAsYears</a:t>
            </a:r>
            <a:r>
              <a:rPr lang="en-US" dirty="0">
                <a:latin typeface="Barlow Semi Condensed" panose="020B0604020202020204" charset="0"/>
                <a:ea typeface="Times New Roman" panose="02020603050405020304" pitchFamily="18" charset="0"/>
                <a:cs typeface="Times New Roman" panose="02020603050405020304" pitchFamily="18" charset="0"/>
              </a:rPr>
              <a:t> column in data. Since I want to convert the data to float, I will turn </a:t>
            </a:r>
            <a:r>
              <a:rPr lang="en-US" dirty="0" err="1">
                <a:latin typeface="Barlow Semi Condensed" panose="020B0604020202020204" charset="0"/>
                <a:ea typeface="Times New Roman" panose="02020603050405020304" pitchFamily="18" charset="0"/>
                <a:cs typeface="Times New Roman" panose="02020603050405020304" pitchFamily="18" charset="0"/>
              </a:rPr>
              <a:t>senorityAsMonths</a:t>
            </a:r>
            <a:r>
              <a:rPr lang="en-US" dirty="0">
                <a:latin typeface="Barlow Semi Condensed" panose="020B0604020202020204" charset="0"/>
                <a:ea typeface="Times New Roman" panose="02020603050405020304" pitchFamily="18" charset="0"/>
                <a:cs typeface="Times New Roman" panose="02020603050405020304" pitchFamily="18" charset="0"/>
              </a:rPr>
              <a:t> into an array of </a:t>
            </a:r>
            <a:r>
              <a:rPr lang="en-US" dirty="0" err="1">
                <a:latin typeface="Barlow Semi Condensed" panose="020B0604020202020204" charset="0"/>
                <a:ea typeface="Times New Roman" panose="02020603050405020304" pitchFamily="18" charset="0"/>
                <a:cs typeface="Times New Roman" panose="02020603050405020304" pitchFamily="18" charset="0"/>
              </a:rPr>
              <a:t>numpy</a:t>
            </a:r>
            <a:r>
              <a:rPr lang="en-US" dirty="0">
                <a:latin typeface="Barlow Semi Condensed" panose="020B0604020202020204" charset="0"/>
                <a:ea typeface="Times New Roman" panose="02020603050405020304" pitchFamily="18" charset="0"/>
                <a:cs typeface="Times New Roman" panose="02020603050405020304" pitchFamily="18" charset="0"/>
              </a:rPr>
              <a:t> and convert to float64 using the as array() function. Then run a for loop in the newly obtained array after converting to convert all to integers by function float1(). Then replace the new array in the </a:t>
            </a:r>
            <a:r>
              <a:rPr lang="en-US" dirty="0" err="1">
                <a:latin typeface="Barlow Semi Condensed" panose="020B0604020202020204" charset="0"/>
                <a:ea typeface="Times New Roman" panose="02020603050405020304" pitchFamily="18" charset="0"/>
                <a:cs typeface="Times New Roman" panose="02020603050405020304" pitchFamily="18" charset="0"/>
              </a:rPr>
              <a:t>senorityAsYears</a:t>
            </a:r>
            <a:r>
              <a:rPr lang="en-US" dirty="0">
                <a:latin typeface="Barlow Semi Condensed" panose="020B0604020202020204" charset="0"/>
                <a:ea typeface="Times New Roman" panose="02020603050405020304" pitchFamily="18" charset="0"/>
                <a:cs typeface="Times New Roman" panose="02020603050405020304" pitchFamily="18" charset="0"/>
              </a:rPr>
              <a:t> column to get the rounded numbers.</a:t>
            </a:r>
          </a:p>
        </p:txBody>
      </p:sp>
      <p:pic>
        <p:nvPicPr>
          <p:cNvPr id="5" name="Picture 4">
            <a:extLst>
              <a:ext uri="{FF2B5EF4-FFF2-40B4-BE49-F238E27FC236}">
                <a16:creationId xmlns:a16="http://schemas.microsoft.com/office/drawing/2014/main" id="{213FB7DC-2140-47C9-853F-D755072835F2}"/>
              </a:ext>
            </a:extLst>
          </p:cNvPr>
          <p:cNvPicPr>
            <a:picLocks noChangeAspect="1"/>
          </p:cNvPicPr>
          <p:nvPr/>
        </p:nvPicPr>
        <p:blipFill>
          <a:blip r:embed="rId3"/>
          <a:stretch>
            <a:fillRect/>
          </a:stretch>
        </p:blipFill>
        <p:spPr>
          <a:xfrm>
            <a:off x="797264" y="1767625"/>
            <a:ext cx="3858556" cy="2073201"/>
          </a:xfrm>
          <a:prstGeom prst="rect">
            <a:avLst/>
          </a:prstGeom>
        </p:spPr>
      </p:pic>
      <p:sp>
        <p:nvSpPr>
          <p:cNvPr id="7" name="Title 1">
            <a:extLst>
              <a:ext uri="{FF2B5EF4-FFF2-40B4-BE49-F238E27FC236}">
                <a16:creationId xmlns:a16="http://schemas.microsoft.com/office/drawing/2014/main" id="{7C875688-0BAA-4702-8D5F-1E87B6DA0F6C}"/>
              </a:ext>
            </a:extLst>
          </p:cNvPr>
          <p:cNvSpPr>
            <a:spLocks noGrp="1"/>
          </p:cNvSpPr>
          <p:nvPr>
            <p:ph type="title"/>
          </p:nvPr>
        </p:nvSpPr>
        <p:spPr>
          <a:xfrm>
            <a:off x="1719072" y="338328"/>
            <a:ext cx="5577900" cy="594300"/>
          </a:xfrm>
        </p:spPr>
        <p:txBody>
          <a:bodyPr/>
          <a:lstStyle/>
          <a:p>
            <a:r>
              <a:rPr lang="en-US" dirty="0"/>
              <a:t>Preprocess steps on datasets</a:t>
            </a:r>
          </a:p>
        </p:txBody>
      </p:sp>
    </p:spTree>
    <p:extLst>
      <p:ext uri="{BB962C8B-B14F-4D97-AF65-F5344CB8AC3E}">
        <p14:creationId xmlns:p14="http://schemas.microsoft.com/office/powerpoint/2010/main" val="28552389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623449348"/>
              </p:ext>
            </p:extLst>
          </p:nvPr>
        </p:nvGraphicFramePr>
        <p:xfrm>
          <a:off x="483867" y="912845"/>
          <a:ext cx="7886703" cy="420624"/>
        </p:xfrm>
        <a:graphic>
          <a:graphicData uri="http://schemas.openxmlformats.org/drawingml/2006/table">
            <a:tbl>
              <a:tblPr bandRow="1">
                <a:tableStyleId>{1621C411-CDEE-4C0F-ADD7-79FB88B8C610}</a:tableStyleId>
              </a:tblPr>
              <a:tblGrid>
                <a:gridCol w="985305">
                  <a:extLst>
                    <a:ext uri="{9D8B030D-6E8A-4147-A177-3AD203B41FA5}">
                      <a16:colId xmlns:a16="http://schemas.microsoft.com/office/drawing/2014/main" val="947675795"/>
                    </a:ext>
                  </a:extLst>
                </a:gridCol>
                <a:gridCol w="985914">
                  <a:extLst>
                    <a:ext uri="{9D8B030D-6E8A-4147-A177-3AD203B41FA5}">
                      <a16:colId xmlns:a16="http://schemas.microsoft.com/office/drawing/2014/main" val="876552479"/>
                    </a:ext>
                  </a:extLst>
                </a:gridCol>
                <a:gridCol w="985914">
                  <a:extLst>
                    <a:ext uri="{9D8B030D-6E8A-4147-A177-3AD203B41FA5}">
                      <a16:colId xmlns:a16="http://schemas.microsoft.com/office/drawing/2014/main" val="2850601435"/>
                    </a:ext>
                  </a:extLst>
                </a:gridCol>
                <a:gridCol w="985914">
                  <a:extLst>
                    <a:ext uri="{9D8B030D-6E8A-4147-A177-3AD203B41FA5}">
                      <a16:colId xmlns:a16="http://schemas.microsoft.com/office/drawing/2014/main" val="2505025203"/>
                    </a:ext>
                  </a:extLst>
                </a:gridCol>
                <a:gridCol w="985914">
                  <a:extLst>
                    <a:ext uri="{9D8B030D-6E8A-4147-A177-3AD203B41FA5}">
                      <a16:colId xmlns:a16="http://schemas.microsoft.com/office/drawing/2014/main" val="1098559417"/>
                    </a:ext>
                  </a:extLst>
                </a:gridCol>
                <a:gridCol w="985914">
                  <a:extLst>
                    <a:ext uri="{9D8B030D-6E8A-4147-A177-3AD203B41FA5}">
                      <a16:colId xmlns:a16="http://schemas.microsoft.com/office/drawing/2014/main" val="4262662584"/>
                    </a:ext>
                  </a:extLst>
                </a:gridCol>
                <a:gridCol w="985914">
                  <a:extLst>
                    <a:ext uri="{9D8B030D-6E8A-4147-A177-3AD203B41FA5}">
                      <a16:colId xmlns:a16="http://schemas.microsoft.com/office/drawing/2014/main" val="2724658021"/>
                    </a:ext>
                  </a:extLst>
                </a:gridCol>
                <a:gridCol w="985914">
                  <a:extLst>
                    <a:ext uri="{9D8B030D-6E8A-4147-A177-3AD203B41FA5}">
                      <a16:colId xmlns:a16="http://schemas.microsoft.com/office/drawing/2014/main" val="2961158344"/>
                    </a:ext>
                  </a:extLst>
                </a:gridCol>
              </a:tblGrid>
              <a:tr h="201736">
                <a:tc>
                  <a:txBody>
                    <a:bodyPr/>
                    <a:lstStyle/>
                    <a:p>
                      <a:pPr marL="0" marR="0" algn="ctr">
                        <a:lnSpc>
                          <a:spcPct val="115000"/>
                        </a:lnSpc>
                        <a:spcBef>
                          <a:spcPts val="0"/>
                        </a:spcBef>
                        <a:spcAft>
                          <a:spcPts val="1000"/>
                        </a:spcAft>
                      </a:pPr>
                      <a:r>
                        <a:rPr lang="en-US" sz="1200">
                          <a:effectLst/>
                        </a:rPr>
                        <a:t>P</a:t>
                      </a:r>
                      <a:r>
                        <a:rPr lang="vi-VN" sz="1200">
                          <a:effectLst/>
                        </a:rPr>
                        <a:t>3</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gn="ctr">
                        <a:lnSpc>
                          <a:spcPct val="115000"/>
                        </a:lnSpc>
                        <a:spcBef>
                          <a:spcPts val="0"/>
                        </a:spcBef>
                        <a:spcAft>
                          <a:spcPts val="1000"/>
                        </a:spcAft>
                      </a:pPr>
                      <a:r>
                        <a:rPr lang="en-US" sz="1200">
                          <a:effectLst/>
                        </a:rPr>
                        <a:t>P</a:t>
                      </a:r>
                      <a:r>
                        <a:rPr lang="vi-VN" sz="1200">
                          <a:effectLst/>
                        </a:rPr>
                        <a:t>4</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gn="ctr">
                        <a:lnSpc>
                          <a:spcPct val="115000"/>
                        </a:lnSpc>
                        <a:spcBef>
                          <a:spcPts val="0"/>
                        </a:spcBef>
                        <a:spcAft>
                          <a:spcPts val="1000"/>
                        </a:spcAft>
                      </a:pPr>
                      <a:r>
                        <a:rPr lang="en-US" sz="1200">
                          <a:effectLst/>
                        </a:rPr>
                        <a:t>P5</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gn="ctr">
                        <a:lnSpc>
                          <a:spcPct val="115000"/>
                        </a:lnSpc>
                        <a:spcBef>
                          <a:spcPts val="0"/>
                        </a:spcBef>
                        <a:spcAft>
                          <a:spcPts val="1000"/>
                        </a:spcAft>
                      </a:pPr>
                      <a:r>
                        <a:rPr lang="en-US" sz="1200">
                          <a:effectLst/>
                        </a:rPr>
                        <a:t>P6</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gn="ctr">
                        <a:lnSpc>
                          <a:spcPct val="115000"/>
                        </a:lnSpc>
                        <a:spcBef>
                          <a:spcPts val="0"/>
                        </a:spcBef>
                        <a:spcAft>
                          <a:spcPts val="1000"/>
                        </a:spcAft>
                      </a:pPr>
                      <a:r>
                        <a:rPr lang="en-US" sz="1200">
                          <a:effectLst/>
                        </a:rPr>
                        <a:t>M3</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gn="ctr">
                        <a:lnSpc>
                          <a:spcPct val="115000"/>
                        </a:lnSpc>
                        <a:spcBef>
                          <a:spcPts val="0"/>
                        </a:spcBef>
                        <a:spcAft>
                          <a:spcPts val="1000"/>
                        </a:spcAft>
                      </a:pPr>
                      <a:r>
                        <a:rPr lang="en-US" sz="1200">
                          <a:effectLst/>
                        </a:rPr>
                        <a:t>M4</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gn="ctr">
                        <a:lnSpc>
                          <a:spcPct val="115000"/>
                        </a:lnSpc>
                        <a:spcBef>
                          <a:spcPts val="0"/>
                        </a:spcBef>
                        <a:spcAft>
                          <a:spcPts val="1000"/>
                        </a:spcAft>
                      </a:pPr>
                      <a:r>
                        <a:rPr lang="en-US" sz="1200">
                          <a:effectLst/>
                        </a:rPr>
                        <a:t>D3</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gn="ctr">
                        <a:lnSpc>
                          <a:spcPct val="115000"/>
                        </a:lnSpc>
                        <a:spcBef>
                          <a:spcPts val="0"/>
                        </a:spcBef>
                        <a:spcAft>
                          <a:spcPts val="1000"/>
                        </a:spcAft>
                      </a:pPr>
                      <a:r>
                        <a:rPr lang="en-US" sz="1200">
                          <a:effectLst/>
                        </a:rPr>
                        <a:t>D4</a:t>
                      </a:r>
                      <a:endParaRPr lang="en-US" sz="1100">
                        <a:effectLst/>
                        <a:latin typeface="Calibri" panose="020F0502020204030204" pitchFamily="34" charset="0"/>
                        <a:ea typeface="Calibri" panose="020F0502020204030204" pitchFamily="34" charset="0"/>
                      </a:endParaRPr>
                    </a:p>
                  </a:txBody>
                  <a:tcPr marL="65783" marR="65783" marT="0" marB="0"/>
                </a:tc>
                <a:extLst>
                  <a:ext uri="{0D108BD9-81ED-4DB2-BD59-A6C34878D82A}">
                    <a16:rowId xmlns:a16="http://schemas.microsoft.com/office/drawing/2014/main" val="842750437"/>
                  </a:ext>
                </a:extLst>
              </a:tr>
              <a:tr h="201736">
                <a:tc>
                  <a:txBody>
                    <a:bodyPr/>
                    <a:lstStyle/>
                    <a:p>
                      <a:pPr marL="0" marR="0">
                        <a:lnSpc>
                          <a:spcPct val="115000"/>
                        </a:lnSpc>
                        <a:spcBef>
                          <a:spcPts val="0"/>
                        </a:spcBef>
                        <a:spcAft>
                          <a:spcPts val="1000"/>
                        </a:spcAft>
                      </a:pPr>
                      <a:r>
                        <a:rPr lang="en-US" sz="1200">
                          <a:effectLst/>
                        </a:rPr>
                        <a:t> </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nSpc>
                          <a:spcPct val="115000"/>
                        </a:lnSpc>
                        <a:spcBef>
                          <a:spcPts val="0"/>
                        </a:spcBef>
                        <a:spcAft>
                          <a:spcPts val="1000"/>
                        </a:spcAft>
                      </a:pPr>
                      <a:r>
                        <a:rPr lang="en-US" sz="1200">
                          <a:effectLst/>
                        </a:rPr>
                        <a:t> </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nSpc>
                          <a:spcPct val="115000"/>
                        </a:lnSpc>
                        <a:spcBef>
                          <a:spcPts val="0"/>
                        </a:spcBef>
                        <a:spcAft>
                          <a:spcPts val="1000"/>
                        </a:spcAft>
                      </a:pPr>
                      <a:r>
                        <a:rPr lang="en-US" sz="1200">
                          <a:effectLst/>
                        </a:rPr>
                        <a:t> </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nSpc>
                          <a:spcPct val="115000"/>
                        </a:lnSpc>
                        <a:spcBef>
                          <a:spcPts val="0"/>
                        </a:spcBef>
                        <a:spcAft>
                          <a:spcPts val="1000"/>
                        </a:spcAft>
                      </a:pPr>
                      <a:r>
                        <a:rPr lang="en-US" sz="1200">
                          <a:effectLst/>
                        </a:rPr>
                        <a:t> </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nSpc>
                          <a:spcPct val="115000"/>
                        </a:lnSpc>
                        <a:spcBef>
                          <a:spcPts val="0"/>
                        </a:spcBef>
                        <a:spcAft>
                          <a:spcPts val="1000"/>
                        </a:spcAft>
                      </a:pPr>
                      <a:r>
                        <a:rPr lang="en-US" sz="1200">
                          <a:effectLst/>
                        </a:rPr>
                        <a:t> </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nSpc>
                          <a:spcPct val="115000"/>
                        </a:lnSpc>
                        <a:spcBef>
                          <a:spcPts val="0"/>
                        </a:spcBef>
                        <a:spcAft>
                          <a:spcPts val="1000"/>
                        </a:spcAft>
                      </a:pPr>
                      <a:r>
                        <a:rPr lang="en-US" sz="1200">
                          <a:effectLst/>
                        </a:rPr>
                        <a:t> </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nSpc>
                          <a:spcPct val="115000"/>
                        </a:lnSpc>
                        <a:spcBef>
                          <a:spcPts val="0"/>
                        </a:spcBef>
                        <a:spcAft>
                          <a:spcPts val="1000"/>
                        </a:spcAft>
                      </a:pPr>
                      <a:r>
                        <a:rPr lang="en-US" sz="1200">
                          <a:effectLst/>
                        </a:rPr>
                        <a:t> </a:t>
                      </a:r>
                      <a:endParaRPr lang="en-US" sz="1100">
                        <a:effectLst/>
                        <a:latin typeface="Calibri" panose="020F0502020204030204" pitchFamily="34" charset="0"/>
                        <a:ea typeface="Calibri" panose="020F0502020204030204" pitchFamily="34" charset="0"/>
                      </a:endParaRPr>
                    </a:p>
                  </a:txBody>
                  <a:tcPr marL="65783" marR="65783" marT="0" marB="0"/>
                </a:tc>
                <a:tc>
                  <a:txBody>
                    <a:bodyPr/>
                    <a:lstStyle/>
                    <a:p>
                      <a:pPr marL="0" marR="0">
                        <a:lnSpc>
                          <a:spcPct val="115000"/>
                        </a:lnSpc>
                        <a:spcBef>
                          <a:spcPts val="0"/>
                        </a:spcBef>
                        <a:spcAft>
                          <a:spcPts val="1000"/>
                        </a:spcAft>
                      </a:pPr>
                      <a:r>
                        <a:rPr lang="en-US" sz="1200" dirty="0">
                          <a:effectLst/>
                        </a:rPr>
                        <a:t> </a:t>
                      </a:r>
                      <a:endParaRPr lang="en-US" sz="1100" dirty="0">
                        <a:effectLst/>
                        <a:latin typeface="Calibri" panose="020F0502020204030204" pitchFamily="34" charset="0"/>
                        <a:ea typeface="Calibri" panose="020F0502020204030204" pitchFamily="34" charset="0"/>
                      </a:endParaRPr>
                    </a:p>
                  </a:txBody>
                  <a:tcPr marL="65783" marR="65783" marT="0" marB="0"/>
                </a:tc>
                <a:extLst>
                  <a:ext uri="{0D108BD9-81ED-4DB2-BD59-A6C34878D82A}">
                    <a16:rowId xmlns:a16="http://schemas.microsoft.com/office/drawing/2014/main" val="3029268305"/>
                  </a:ext>
                </a:extLst>
              </a:tr>
            </a:tbl>
          </a:graphicData>
        </a:graphic>
      </p:graphicFrame>
      <p:sp>
        <p:nvSpPr>
          <p:cNvPr id="3" name="TextBox 2"/>
          <p:cNvSpPr txBox="1"/>
          <p:nvPr/>
        </p:nvSpPr>
        <p:spPr>
          <a:xfrm>
            <a:off x="548640" y="518160"/>
            <a:ext cx="1493520" cy="523220"/>
          </a:xfrm>
          <a:prstGeom prst="rect">
            <a:avLst/>
          </a:prstGeom>
          <a:noFill/>
        </p:spPr>
        <p:txBody>
          <a:bodyPr wrap="square" rtlCol="0">
            <a:spAutoFit/>
          </a:bodyPr>
          <a:lstStyle/>
          <a:p>
            <a:r>
              <a:rPr lang="en-US" b="1" dirty="0"/>
              <a:t>Grading grid</a:t>
            </a:r>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3747775"/>
              </p:ext>
            </p:extLst>
          </p:nvPr>
        </p:nvGraphicFramePr>
        <p:xfrm>
          <a:off x="483866" y="1436065"/>
          <a:ext cx="7886703" cy="3262312"/>
        </p:xfrm>
        <a:graphic>
          <a:graphicData uri="http://schemas.openxmlformats.org/drawingml/2006/table">
            <a:tbl>
              <a:tblPr>
                <a:tableStyleId>{1621C411-CDEE-4C0F-ADD7-79FB88B8C610}</a:tableStyleId>
              </a:tblPr>
              <a:tblGrid>
                <a:gridCol w="1983691">
                  <a:extLst>
                    <a:ext uri="{9D8B030D-6E8A-4147-A177-3AD203B41FA5}">
                      <a16:colId xmlns:a16="http://schemas.microsoft.com/office/drawing/2014/main" val="4107427809"/>
                    </a:ext>
                  </a:extLst>
                </a:gridCol>
                <a:gridCol w="3408104">
                  <a:extLst>
                    <a:ext uri="{9D8B030D-6E8A-4147-A177-3AD203B41FA5}">
                      <a16:colId xmlns:a16="http://schemas.microsoft.com/office/drawing/2014/main" val="1330577198"/>
                    </a:ext>
                  </a:extLst>
                </a:gridCol>
                <a:gridCol w="2494908">
                  <a:extLst>
                    <a:ext uri="{9D8B030D-6E8A-4147-A177-3AD203B41FA5}">
                      <a16:colId xmlns:a16="http://schemas.microsoft.com/office/drawing/2014/main" val="2033161948"/>
                    </a:ext>
                  </a:extLst>
                </a:gridCol>
              </a:tblGrid>
              <a:tr h="2283794">
                <a:tc gridSpan="3">
                  <a:txBody>
                    <a:bodyPr/>
                    <a:lstStyle/>
                    <a:p>
                      <a:pPr marL="65405" marR="0">
                        <a:lnSpc>
                          <a:spcPct val="115000"/>
                        </a:lnSpc>
                        <a:spcBef>
                          <a:spcPts val="320"/>
                        </a:spcBef>
                        <a:spcAft>
                          <a:spcPts val="0"/>
                        </a:spcAft>
                      </a:pPr>
                      <a:r>
                        <a:rPr lang="en-US" sz="1200">
                          <a:effectLst/>
                        </a:rPr>
                        <a:t>❒ </a:t>
                      </a:r>
                      <a:r>
                        <a:rPr lang="en-US" sz="1000">
                          <a:effectLst/>
                        </a:rPr>
                        <a:t>Summative Feedback:                                                                 </a:t>
                      </a:r>
                      <a:r>
                        <a:rPr lang="en-US" sz="1200">
                          <a:effectLst/>
                        </a:rPr>
                        <a:t>❒ </a:t>
                      </a:r>
                      <a:r>
                        <a:rPr lang="en-US" sz="1000">
                          <a:effectLst/>
                        </a:rPr>
                        <a:t>Resubmission Feedback:</a:t>
                      </a:r>
                    </a:p>
                    <a:p>
                      <a:pPr marL="65405" marR="0">
                        <a:lnSpc>
                          <a:spcPct val="115000"/>
                        </a:lnSpc>
                        <a:spcBef>
                          <a:spcPts val="320"/>
                        </a:spcBef>
                        <a:spcAft>
                          <a:spcPts val="0"/>
                        </a:spcAft>
                      </a:pPr>
                      <a:r>
                        <a:rPr lang="en-US" sz="1000">
                          <a:effectLst/>
                        </a:rPr>
                        <a:t> </a:t>
                      </a:r>
                    </a:p>
                    <a:p>
                      <a:pPr marL="0" marR="0">
                        <a:lnSpc>
                          <a:spcPct val="115000"/>
                        </a:lnSpc>
                        <a:spcBef>
                          <a:spcPts val="15"/>
                        </a:spcBef>
                        <a:spcAft>
                          <a:spcPts val="0"/>
                        </a:spcAft>
                      </a:pPr>
                      <a:r>
                        <a:rPr lang="en-US" sz="1000">
                          <a:effectLst/>
                        </a:rPr>
                        <a:t> </a:t>
                      </a:r>
                    </a:p>
                    <a:p>
                      <a:pPr marL="65405" marR="648970">
                        <a:lnSpc>
                          <a:spcPct val="104000"/>
                        </a:lnSpc>
                        <a:spcBef>
                          <a:spcPts val="0"/>
                        </a:spcBef>
                        <a:spcAft>
                          <a:spcPts val="0"/>
                        </a:spcAft>
                      </a:pPr>
                      <a:r>
                        <a:rPr lang="en-US" sz="1000">
                          <a:effectLst/>
                        </a:rPr>
                        <a:t> </a:t>
                      </a:r>
                    </a:p>
                    <a:p>
                      <a:pPr marL="65405" marR="648970">
                        <a:lnSpc>
                          <a:spcPct val="104000"/>
                        </a:lnSpc>
                        <a:spcBef>
                          <a:spcPts val="0"/>
                        </a:spcBef>
                        <a:spcAft>
                          <a:spcPts val="0"/>
                        </a:spcAft>
                      </a:pPr>
                      <a:r>
                        <a:rPr lang="en-US" sz="1000">
                          <a:effectLst/>
                        </a:rPr>
                        <a:t> </a:t>
                      </a:r>
                    </a:p>
                    <a:p>
                      <a:pPr marL="65405" marR="648970">
                        <a:lnSpc>
                          <a:spcPct val="104000"/>
                        </a:lnSpc>
                        <a:spcBef>
                          <a:spcPts val="0"/>
                        </a:spcBef>
                        <a:spcAft>
                          <a:spcPts val="0"/>
                        </a:spcAft>
                      </a:pPr>
                      <a:r>
                        <a:rPr lang="en-US" sz="1000">
                          <a:effectLst/>
                        </a:rPr>
                        <a:t> </a:t>
                      </a:r>
                    </a:p>
                    <a:p>
                      <a:pPr marL="65405" marR="648970">
                        <a:lnSpc>
                          <a:spcPct val="104000"/>
                        </a:lnSpc>
                        <a:spcBef>
                          <a:spcPts val="0"/>
                        </a:spcBef>
                        <a:spcAft>
                          <a:spcPts val="0"/>
                        </a:spcAft>
                      </a:pPr>
                      <a:r>
                        <a:rPr lang="en-US" sz="1000">
                          <a:effectLst/>
                        </a:rPr>
                        <a:t> </a:t>
                      </a:r>
                    </a:p>
                    <a:p>
                      <a:pPr marL="65405" marR="648970">
                        <a:lnSpc>
                          <a:spcPct val="104000"/>
                        </a:lnSpc>
                        <a:spcBef>
                          <a:spcPts val="0"/>
                        </a:spcBef>
                        <a:spcAft>
                          <a:spcPts val="0"/>
                        </a:spcAft>
                      </a:pPr>
                      <a:r>
                        <a:rPr lang="en-US" sz="1000">
                          <a:effectLst/>
                        </a:rPr>
                        <a:t> </a:t>
                      </a:r>
                    </a:p>
                    <a:p>
                      <a:pPr marL="65405" marR="648970">
                        <a:lnSpc>
                          <a:spcPct val="104000"/>
                        </a:lnSpc>
                        <a:spcBef>
                          <a:spcPts val="0"/>
                        </a:spcBef>
                        <a:spcAft>
                          <a:spcPts val="0"/>
                        </a:spcAft>
                      </a:pPr>
                      <a:r>
                        <a:rPr lang="en-US" sz="1000">
                          <a:effectLst/>
                        </a:rPr>
                        <a:t> </a:t>
                      </a:r>
                    </a:p>
                    <a:p>
                      <a:pPr marL="65405" marR="648970">
                        <a:lnSpc>
                          <a:spcPct val="104000"/>
                        </a:lnSpc>
                        <a:spcBef>
                          <a:spcPts val="0"/>
                        </a:spcBef>
                        <a:spcAft>
                          <a:spcPts val="0"/>
                        </a:spcAft>
                      </a:pPr>
                      <a:r>
                        <a:rPr lang="en-US" sz="1000">
                          <a:effectLst/>
                        </a:rPr>
                        <a:t> </a:t>
                      </a:r>
                    </a:p>
                    <a:p>
                      <a:pPr marL="65405" marR="648970">
                        <a:lnSpc>
                          <a:spcPct val="104000"/>
                        </a:lnSpc>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endParaRPr>
                    </a:p>
                  </a:txBody>
                  <a:tcPr marL="59291" marR="59291"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41604780"/>
                  </a:ext>
                </a:extLst>
              </a:tr>
              <a:tr h="363650">
                <a:tc>
                  <a:txBody>
                    <a:bodyPr/>
                    <a:lstStyle/>
                    <a:p>
                      <a:pPr marL="0" marR="0">
                        <a:lnSpc>
                          <a:spcPct val="115000"/>
                        </a:lnSpc>
                        <a:spcBef>
                          <a:spcPts val="20"/>
                        </a:spcBef>
                        <a:spcAft>
                          <a:spcPts val="0"/>
                        </a:spcAft>
                      </a:pPr>
                      <a:r>
                        <a:rPr lang="en-US" sz="1000">
                          <a:effectLst/>
                        </a:rPr>
                        <a:t> </a:t>
                      </a:r>
                    </a:p>
                    <a:p>
                      <a:pPr marL="65405" marR="0">
                        <a:lnSpc>
                          <a:spcPct val="115000"/>
                        </a:lnSpc>
                        <a:spcBef>
                          <a:spcPts val="0"/>
                        </a:spcBef>
                        <a:spcAft>
                          <a:spcPts val="0"/>
                        </a:spcAft>
                      </a:pPr>
                      <a:r>
                        <a:rPr lang="en-US" sz="1000">
                          <a:effectLst/>
                        </a:rPr>
                        <a:t>Grade:</a:t>
                      </a:r>
                      <a:endParaRPr lang="en-US" sz="1000">
                        <a:effectLst/>
                        <a:latin typeface="Calibri" panose="020F0502020204030204" pitchFamily="34" charset="0"/>
                        <a:ea typeface="Calibri" panose="020F0502020204030204" pitchFamily="34" charset="0"/>
                      </a:endParaRPr>
                    </a:p>
                  </a:txBody>
                  <a:tcPr marL="59291" marR="59291" marT="0" marB="0"/>
                </a:tc>
                <a:tc>
                  <a:txBody>
                    <a:bodyPr/>
                    <a:lstStyle/>
                    <a:p>
                      <a:pPr marL="0" marR="0">
                        <a:lnSpc>
                          <a:spcPct val="115000"/>
                        </a:lnSpc>
                        <a:spcBef>
                          <a:spcPts val="20"/>
                        </a:spcBef>
                        <a:spcAft>
                          <a:spcPts val="0"/>
                        </a:spcAft>
                      </a:pPr>
                      <a:r>
                        <a:rPr lang="en-US" sz="1000">
                          <a:effectLst/>
                        </a:rPr>
                        <a:t> </a:t>
                      </a:r>
                    </a:p>
                    <a:p>
                      <a:pPr marL="65405" marR="0">
                        <a:lnSpc>
                          <a:spcPct val="115000"/>
                        </a:lnSpc>
                        <a:spcBef>
                          <a:spcPts val="0"/>
                        </a:spcBef>
                        <a:spcAft>
                          <a:spcPts val="0"/>
                        </a:spcAft>
                      </a:pPr>
                      <a:r>
                        <a:rPr lang="en-US" sz="1000">
                          <a:effectLst/>
                        </a:rPr>
                        <a:t>Assessor Signature:</a:t>
                      </a:r>
                      <a:endParaRPr lang="en-US" sz="1000">
                        <a:effectLst/>
                        <a:latin typeface="Calibri" panose="020F0502020204030204" pitchFamily="34" charset="0"/>
                        <a:ea typeface="Calibri" panose="020F0502020204030204" pitchFamily="34" charset="0"/>
                      </a:endParaRPr>
                    </a:p>
                  </a:txBody>
                  <a:tcPr marL="59291" marR="59291" marT="0" marB="0"/>
                </a:tc>
                <a:tc>
                  <a:txBody>
                    <a:bodyPr/>
                    <a:lstStyle/>
                    <a:p>
                      <a:pPr marL="0" marR="0">
                        <a:lnSpc>
                          <a:spcPct val="115000"/>
                        </a:lnSpc>
                        <a:spcBef>
                          <a:spcPts val="20"/>
                        </a:spcBef>
                        <a:spcAft>
                          <a:spcPts val="0"/>
                        </a:spcAft>
                      </a:pPr>
                      <a:r>
                        <a:rPr lang="en-US" sz="1000">
                          <a:effectLst/>
                        </a:rPr>
                        <a:t> </a:t>
                      </a:r>
                    </a:p>
                    <a:p>
                      <a:pPr marL="65405" marR="0">
                        <a:lnSpc>
                          <a:spcPct val="115000"/>
                        </a:lnSpc>
                        <a:spcBef>
                          <a:spcPts val="0"/>
                        </a:spcBef>
                        <a:spcAft>
                          <a:spcPts val="0"/>
                        </a:spcAft>
                      </a:pPr>
                      <a:r>
                        <a:rPr lang="en-US" sz="1000">
                          <a:effectLst/>
                        </a:rPr>
                        <a:t>Date:</a:t>
                      </a:r>
                      <a:endParaRPr lang="en-US" sz="1000">
                        <a:effectLst/>
                        <a:latin typeface="Calibri" panose="020F0502020204030204" pitchFamily="34" charset="0"/>
                        <a:ea typeface="Calibri" panose="020F0502020204030204" pitchFamily="34" charset="0"/>
                      </a:endParaRPr>
                    </a:p>
                  </a:txBody>
                  <a:tcPr marL="59291" marR="59291" marT="0" marB="0"/>
                </a:tc>
                <a:extLst>
                  <a:ext uri="{0D108BD9-81ED-4DB2-BD59-A6C34878D82A}">
                    <a16:rowId xmlns:a16="http://schemas.microsoft.com/office/drawing/2014/main" val="3528219601"/>
                  </a:ext>
                </a:extLst>
              </a:tr>
              <a:tr h="614868">
                <a:tc gridSpan="3">
                  <a:txBody>
                    <a:bodyPr/>
                    <a:lstStyle/>
                    <a:p>
                      <a:pPr marL="65405" marR="0">
                        <a:lnSpc>
                          <a:spcPct val="115000"/>
                        </a:lnSpc>
                        <a:spcBef>
                          <a:spcPts val="320"/>
                        </a:spcBef>
                        <a:spcAft>
                          <a:spcPts val="0"/>
                        </a:spcAft>
                      </a:pPr>
                      <a:r>
                        <a:rPr lang="en-US" sz="1000" dirty="0">
                          <a:effectLst/>
                        </a:rPr>
                        <a:t>IV Signature:</a:t>
                      </a:r>
                      <a:endParaRPr lang="en-US" sz="1000" dirty="0">
                        <a:effectLst/>
                        <a:latin typeface="Calibri" panose="020F0502020204030204" pitchFamily="34" charset="0"/>
                        <a:ea typeface="Calibri" panose="020F0502020204030204" pitchFamily="34" charset="0"/>
                      </a:endParaRPr>
                    </a:p>
                  </a:txBody>
                  <a:tcPr marL="59291" marR="59291"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13634132"/>
                  </a:ext>
                </a:extLst>
              </a:tr>
            </a:tbl>
          </a:graphicData>
        </a:graphic>
      </p:graphicFrame>
    </p:spTree>
    <p:extLst>
      <p:ext uri="{BB962C8B-B14F-4D97-AF65-F5344CB8AC3E}">
        <p14:creationId xmlns:p14="http://schemas.microsoft.com/office/powerpoint/2010/main" val="4198758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 name="Rectangle 1"/>
          <p:cNvSpPr/>
          <p:nvPr/>
        </p:nvSpPr>
        <p:spPr>
          <a:xfrm>
            <a:off x="1302614" y="1078159"/>
            <a:ext cx="2172390" cy="307777"/>
          </a:xfrm>
          <a:prstGeom prst="rect">
            <a:avLst/>
          </a:prstGeom>
        </p:spPr>
        <p:txBody>
          <a:bodyPr wrap="none">
            <a:spAutoFit/>
          </a:bodyPr>
          <a:lstStyle/>
          <a:p>
            <a:r>
              <a:rPr lang="en-US" dirty="0">
                <a:latin typeface="Barlow Semi Condensed" panose="020B0604020202020204" charset="0"/>
                <a:ea typeface="Times New Roman" panose="02020603050405020304" pitchFamily="18" charset="0"/>
                <a:cs typeface="Times New Roman" panose="02020603050405020304" pitchFamily="18" charset="0"/>
              </a:rPr>
              <a:t>Last step, output another file</a:t>
            </a:r>
            <a:endParaRPr lang="en-US" dirty="0">
              <a:latin typeface="Barlow Semi Condensed" panose="020B0604020202020204" charset="0"/>
            </a:endParaRPr>
          </a:p>
        </p:txBody>
      </p:sp>
      <p:pic>
        <p:nvPicPr>
          <p:cNvPr id="921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541" y="1676275"/>
            <a:ext cx="5921375"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5A6FBC04-046C-49D7-BFC7-C4C63A4579F7}"/>
              </a:ext>
            </a:extLst>
          </p:cNvPr>
          <p:cNvSpPr/>
          <p:nvPr/>
        </p:nvSpPr>
        <p:spPr>
          <a:xfrm>
            <a:off x="1154862" y="3042426"/>
            <a:ext cx="3913849" cy="738664"/>
          </a:xfrm>
          <a:prstGeom prst="rect">
            <a:avLst/>
          </a:prstGeom>
        </p:spPr>
        <p:txBody>
          <a:bodyPr wrap="square">
            <a:spAutoFit/>
          </a:bodyPr>
          <a:lstStyle/>
          <a:p>
            <a:r>
              <a:rPr lang="en-US" dirty="0">
                <a:latin typeface="Barlow Semi Condensed" panose="020B0604020202020204" charset="0"/>
                <a:ea typeface="Times New Roman" panose="02020603050405020304" pitchFamily="18" charset="0"/>
                <a:cs typeface="Times New Roman" panose="02020603050405020304" pitchFamily="18" charset="0"/>
              </a:rPr>
              <a:t>Then create a new file with the name 'Asm2_Group1-Final.csv' using the open() function and write all the data's data to the new file using the for loop.</a:t>
            </a:r>
            <a:endParaRPr lang="en-US" dirty="0">
              <a:latin typeface="Barlow Semi Condensed" panose="020B0604020202020204" charset="0"/>
            </a:endParaRPr>
          </a:p>
        </p:txBody>
      </p:sp>
      <p:sp>
        <p:nvSpPr>
          <p:cNvPr id="7" name="Title 1">
            <a:extLst>
              <a:ext uri="{FF2B5EF4-FFF2-40B4-BE49-F238E27FC236}">
                <a16:creationId xmlns:a16="http://schemas.microsoft.com/office/drawing/2014/main" id="{7C875688-0BAA-4702-8D5F-1E87B6DA0F6C}"/>
              </a:ext>
            </a:extLst>
          </p:cNvPr>
          <p:cNvSpPr>
            <a:spLocks noGrp="1"/>
          </p:cNvSpPr>
          <p:nvPr>
            <p:ph type="title"/>
          </p:nvPr>
        </p:nvSpPr>
        <p:spPr>
          <a:xfrm>
            <a:off x="1719072" y="338328"/>
            <a:ext cx="5577900" cy="594300"/>
          </a:xfrm>
        </p:spPr>
        <p:txBody>
          <a:bodyPr/>
          <a:lstStyle/>
          <a:p>
            <a:r>
              <a:rPr lang="en-US" dirty="0"/>
              <a:t>Preprocess steps on datasets</a:t>
            </a:r>
          </a:p>
        </p:txBody>
      </p:sp>
    </p:spTree>
    <p:extLst>
      <p:ext uri="{BB962C8B-B14F-4D97-AF65-F5344CB8AC3E}">
        <p14:creationId xmlns:p14="http://schemas.microsoft.com/office/powerpoint/2010/main" val="21140133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987056" y="239303"/>
            <a:ext cx="3200400" cy="804600"/>
          </a:xfrm>
          <a:prstGeom prst="rect">
            <a:avLst/>
          </a:prstGeom>
        </p:spPr>
        <p:txBody>
          <a:bodyPr spcFirstLastPara="1" wrap="square" lIns="91425" tIns="91425" rIns="91425" bIns="91425" anchor="ctr" anchorCtr="0">
            <a:noAutofit/>
          </a:bodyPr>
          <a:lstStyle/>
          <a:p>
            <a:pPr lvl="0"/>
            <a:r>
              <a:rPr lang="en-US" sz="4800" dirty="0"/>
              <a:t>Dashboard 1</a:t>
            </a:r>
            <a:endParaRPr sz="4700" dirty="0"/>
          </a:p>
        </p:txBody>
      </p:sp>
      <p:sp>
        <p:nvSpPr>
          <p:cNvPr id="2157" name="Google Shape;2157;p38"/>
          <p:cNvSpPr txBox="1">
            <a:spLocks noGrp="1"/>
          </p:cNvSpPr>
          <p:nvPr>
            <p:ph type="subTitle" idx="1"/>
          </p:nvPr>
        </p:nvSpPr>
        <p:spPr>
          <a:xfrm>
            <a:off x="2881075" y="1475231"/>
            <a:ext cx="3236189" cy="1480620"/>
          </a:xfrm>
          <a:prstGeom prst="rect">
            <a:avLst/>
          </a:prstGeom>
        </p:spPr>
        <p:txBody>
          <a:bodyPr spcFirstLastPara="1" wrap="square" lIns="91425" tIns="91425" rIns="91425" bIns="91425" anchor="t" anchorCtr="0">
            <a:noAutofit/>
          </a:bodyPr>
          <a:lstStyle/>
          <a:p>
            <a:pPr lvl="0"/>
            <a:r>
              <a:rPr lang="en-US" dirty="0"/>
              <a:t>This dashboard displays products sold, products bought, gender and country. This table compares products sold and products bought for the country according to gender. </a:t>
            </a:r>
            <a:endParaRPr dirty="0">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30024566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00333" y="503820"/>
            <a:ext cx="6841672" cy="3848441"/>
          </a:xfrm>
          <a:prstGeom prst="rect">
            <a:avLst/>
          </a:prstGeom>
        </p:spPr>
      </p:pic>
    </p:spTree>
    <p:extLst>
      <p:ext uri="{BB962C8B-B14F-4D97-AF65-F5344CB8AC3E}">
        <p14:creationId xmlns:p14="http://schemas.microsoft.com/office/powerpoint/2010/main" val="14525627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28143" y="1495646"/>
            <a:ext cx="1404149" cy="3551274"/>
          </a:xfrm>
          <a:prstGeom prst="rect">
            <a:avLst/>
          </a:prstGeom>
        </p:spPr>
      </p:pic>
      <p:sp>
        <p:nvSpPr>
          <p:cNvPr id="5" name="Google Shape;2155;p38"/>
          <p:cNvSpPr txBox="1">
            <a:spLocks noGrp="1"/>
          </p:cNvSpPr>
          <p:nvPr>
            <p:ph type="title"/>
          </p:nvPr>
        </p:nvSpPr>
        <p:spPr>
          <a:xfrm>
            <a:off x="987055" y="239303"/>
            <a:ext cx="3634563" cy="804600"/>
          </a:xfrm>
          <a:prstGeom prst="rect">
            <a:avLst/>
          </a:prstGeom>
        </p:spPr>
        <p:txBody>
          <a:bodyPr spcFirstLastPara="1" wrap="square" lIns="91425" tIns="91425" rIns="91425" bIns="91425" anchor="ctr" anchorCtr="0">
            <a:noAutofit/>
          </a:bodyPr>
          <a:lstStyle/>
          <a:p>
            <a:r>
              <a:rPr lang="en-US" sz="4000" dirty="0"/>
              <a:t>Gender chart</a:t>
            </a:r>
          </a:p>
        </p:txBody>
      </p:sp>
      <p:sp>
        <p:nvSpPr>
          <p:cNvPr id="6" name="Google Shape;2157;p38"/>
          <p:cNvSpPr txBox="1">
            <a:spLocks noGrp="1"/>
          </p:cNvSpPr>
          <p:nvPr>
            <p:ph type="subTitle" idx="1"/>
          </p:nvPr>
        </p:nvSpPr>
        <p:spPr>
          <a:xfrm>
            <a:off x="4369633" y="1721872"/>
            <a:ext cx="3236189" cy="1480620"/>
          </a:xfrm>
          <a:prstGeom prst="rect">
            <a:avLst/>
          </a:prstGeom>
        </p:spPr>
        <p:txBody>
          <a:bodyPr spcFirstLastPara="1" wrap="square" lIns="91425" tIns="91425" rIns="91425" bIns="91425" anchor="t" anchorCtr="0">
            <a:noAutofit/>
          </a:bodyPr>
          <a:lstStyle/>
          <a:p>
            <a:r>
              <a:rPr lang="en-US" dirty="0">
                <a:solidFill>
                  <a:schemeClr val="bg2"/>
                </a:solidFill>
              </a:rPr>
              <a:t>This chart is used to choose to compare female and male in the dashboards.</a:t>
            </a:r>
          </a:p>
        </p:txBody>
      </p:sp>
    </p:spTree>
    <p:extLst>
      <p:ext uri="{BB962C8B-B14F-4D97-AF65-F5344CB8AC3E}">
        <p14:creationId xmlns:p14="http://schemas.microsoft.com/office/powerpoint/2010/main" val="27569295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3" name="Google Shape;2155;p38"/>
          <p:cNvSpPr txBox="1">
            <a:spLocks noGrp="1"/>
          </p:cNvSpPr>
          <p:nvPr>
            <p:ph type="title"/>
          </p:nvPr>
        </p:nvSpPr>
        <p:spPr>
          <a:xfrm>
            <a:off x="987055" y="239303"/>
            <a:ext cx="5038062" cy="804600"/>
          </a:xfrm>
          <a:prstGeom prst="rect">
            <a:avLst/>
          </a:prstGeom>
        </p:spPr>
        <p:txBody>
          <a:bodyPr spcFirstLastPara="1" wrap="square" lIns="91425" tIns="91425" rIns="91425" bIns="91425" anchor="ctr" anchorCtr="0">
            <a:noAutofit/>
          </a:bodyPr>
          <a:lstStyle/>
          <a:p>
            <a:r>
              <a:rPr lang="en-US" sz="4000" dirty="0"/>
              <a:t>Gender_ Bought Chart </a:t>
            </a:r>
          </a:p>
        </p:txBody>
      </p:sp>
      <p:pic>
        <p:nvPicPr>
          <p:cNvPr id="4" name="Picture 3"/>
          <p:cNvPicPr>
            <a:picLocks noChangeAspect="1"/>
          </p:cNvPicPr>
          <p:nvPr/>
        </p:nvPicPr>
        <p:blipFill>
          <a:blip r:embed="rId3"/>
          <a:stretch>
            <a:fillRect/>
          </a:stretch>
        </p:blipFill>
        <p:spPr>
          <a:xfrm>
            <a:off x="843596" y="1205023"/>
            <a:ext cx="4919251" cy="2983282"/>
          </a:xfrm>
          <a:prstGeom prst="rect">
            <a:avLst/>
          </a:prstGeom>
        </p:spPr>
      </p:pic>
      <p:sp>
        <p:nvSpPr>
          <p:cNvPr id="5" name="Google Shape;2157;p38"/>
          <p:cNvSpPr txBox="1">
            <a:spLocks noGrp="1"/>
          </p:cNvSpPr>
          <p:nvPr>
            <p:ph type="subTitle" idx="1"/>
          </p:nvPr>
        </p:nvSpPr>
        <p:spPr>
          <a:xfrm>
            <a:off x="6025117" y="1594281"/>
            <a:ext cx="2502195" cy="1480620"/>
          </a:xfrm>
          <a:prstGeom prst="rect">
            <a:avLst/>
          </a:prstGeom>
        </p:spPr>
        <p:txBody>
          <a:bodyPr spcFirstLastPara="1" wrap="square" lIns="91425" tIns="91425" rIns="91425" bIns="91425" anchor="t" anchorCtr="0">
            <a:noAutofit/>
          </a:bodyPr>
          <a:lstStyle/>
          <a:p>
            <a:r>
              <a:rPr lang="en-US" dirty="0">
                <a:solidFill>
                  <a:schemeClr val="bg2"/>
                </a:solidFill>
              </a:rPr>
              <a:t>This chart helps to see the difference between products bought by each female or male in different countries.</a:t>
            </a:r>
          </a:p>
        </p:txBody>
      </p:sp>
    </p:spTree>
    <p:extLst>
      <p:ext uri="{BB962C8B-B14F-4D97-AF65-F5344CB8AC3E}">
        <p14:creationId xmlns:p14="http://schemas.microsoft.com/office/powerpoint/2010/main" val="16121418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7705" y="302887"/>
            <a:ext cx="4220983" cy="594300"/>
          </a:xfrm>
        </p:spPr>
        <p:txBody>
          <a:bodyPr/>
          <a:lstStyle/>
          <a:p>
            <a:r>
              <a:rPr lang="en-US" sz="4000" dirty="0" err="1"/>
              <a:t>Gender_Sold</a:t>
            </a:r>
            <a:r>
              <a:rPr lang="en-US" sz="4000" dirty="0"/>
              <a:t> Chart</a:t>
            </a:r>
          </a:p>
        </p:txBody>
      </p:sp>
      <p:sp>
        <p:nvSpPr>
          <p:cNvPr id="8" name="Subtitle 7"/>
          <p:cNvSpPr>
            <a:spLocks noGrp="1"/>
          </p:cNvSpPr>
          <p:nvPr>
            <p:ph type="subTitle" idx="6"/>
          </p:nvPr>
        </p:nvSpPr>
        <p:spPr>
          <a:xfrm>
            <a:off x="6326726" y="1783504"/>
            <a:ext cx="1764900" cy="1569295"/>
          </a:xfrm>
        </p:spPr>
        <p:txBody>
          <a:bodyPr/>
          <a:lstStyle/>
          <a:p>
            <a:r>
              <a:rPr lang="en-US" dirty="0"/>
              <a:t>This chart helps to see the difference between products sold by each female or male in different countries.</a:t>
            </a:r>
          </a:p>
        </p:txBody>
      </p:sp>
      <p:pic>
        <p:nvPicPr>
          <p:cNvPr id="9" name="Picture 8"/>
          <p:cNvPicPr>
            <a:picLocks noChangeAspect="1"/>
          </p:cNvPicPr>
          <p:nvPr/>
        </p:nvPicPr>
        <p:blipFill>
          <a:blip r:embed="rId2"/>
          <a:stretch>
            <a:fillRect/>
          </a:stretch>
        </p:blipFill>
        <p:spPr>
          <a:xfrm>
            <a:off x="967705" y="1327803"/>
            <a:ext cx="4795141" cy="2882689"/>
          </a:xfrm>
          <a:prstGeom prst="rect">
            <a:avLst/>
          </a:prstGeom>
        </p:spPr>
      </p:pic>
    </p:spTree>
    <p:extLst>
      <p:ext uri="{BB962C8B-B14F-4D97-AF65-F5344CB8AC3E}">
        <p14:creationId xmlns:p14="http://schemas.microsoft.com/office/powerpoint/2010/main" val="37231150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5774" y="359592"/>
            <a:ext cx="3930361" cy="594300"/>
          </a:xfrm>
        </p:spPr>
        <p:txBody>
          <a:bodyPr/>
          <a:lstStyle/>
          <a:p>
            <a:r>
              <a:rPr lang="en-US" sz="4000" dirty="0"/>
              <a:t>Dashboard Action </a:t>
            </a:r>
          </a:p>
        </p:txBody>
      </p:sp>
      <p:sp>
        <p:nvSpPr>
          <p:cNvPr id="8" name="Subtitle 7"/>
          <p:cNvSpPr>
            <a:spLocks noGrp="1"/>
          </p:cNvSpPr>
          <p:nvPr>
            <p:ph type="subTitle" idx="6"/>
          </p:nvPr>
        </p:nvSpPr>
        <p:spPr>
          <a:xfrm>
            <a:off x="6427651" y="1660271"/>
            <a:ext cx="1764900" cy="2106186"/>
          </a:xfrm>
        </p:spPr>
        <p:txBody>
          <a:bodyPr/>
          <a:lstStyle/>
          <a:p>
            <a:r>
              <a:rPr lang="en-US" dirty="0"/>
              <a:t>This is when moving the cursor to the gender, it will display general information in the products bought and products sold chart.</a:t>
            </a:r>
          </a:p>
        </p:txBody>
      </p:sp>
      <p:pic>
        <p:nvPicPr>
          <p:cNvPr id="9" name="Picture 8"/>
          <p:cNvPicPr>
            <a:picLocks noChangeAspect="1"/>
          </p:cNvPicPr>
          <p:nvPr/>
        </p:nvPicPr>
        <p:blipFill>
          <a:blip r:embed="rId2"/>
          <a:stretch>
            <a:fillRect/>
          </a:stretch>
        </p:blipFill>
        <p:spPr>
          <a:xfrm>
            <a:off x="782951" y="1298375"/>
            <a:ext cx="5123543" cy="2881993"/>
          </a:xfrm>
          <a:prstGeom prst="rect">
            <a:avLst/>
          </a:prstGeom>
        </p:spPr>
      </p:pic>
    </p:spTree>
    <p:extLst>
      <p:ext uri="{BB962C8B-B14F-4D97-AF65-F5344CB8AC3E}">
        <p14:creationId xmlns:p14="http://schemas.microsoft.com/office/powerpoint/2010/main" val="40080173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987056" y="239303"/>
            <a:ext cx="3200400" cy="804600"/>
          </a:xfrm>
          <a:prstGeom prst="rect">
            <a:avLst/>
          </a:prstGeom>
        </p:spPr>
        <p:txBody>
          <a:bodyPr spcFirstLastPara="1" wrap="square" lIns="91425" tIns="91425" rIns="91425" bIns="91425" anchor="ctr" anchorCtr="0">
            <a:noAutofit/>
          </a:bodyPr>
          <a:lstStyle/>
          <a:p>
            <a:pPr lvl="0"/>
            <a:r>
              <a:rPr lang="en-US" sz="4800" dirty="0"/>
              <a:t>Dashboard 2</a:t>
            </a:r>
            <a:endParaRPr sz="4700" dirty="0"/>
          </a:p>
        </p:txBody>
      </p:sp>
      <p:sp>
        <p:nvSpPr>
          <p:cNvPr id="2157" name="Google Shape;2157;p38"/>
          <p:cNvSpPr txBox="1">
            <a:spLocks noGrp="1"/>
          </p:cNvSpPr>
          <p:nvPr>
            <p:ph type="subTitle" idx="1"/>
          </p:nvPr>
        </p:nvSpPr>
        <p:spPr>
          <a:xfrm>
            <a:off x="2823524" y="1586956"/>
            <a:ext cx="3236189" cy="2172244"/>
          </a:xfrm>
          <a:prstGeom prst="rect">
            <a:avLst/>
          </a:prstGeom>
        </p:spPr>
        <p:txBody>
          <a:bodyPr spcFirstLastPara="1" wrap="square" lIns="91425" tIns="91425" rIns="91425" bIns="91425" anchor="t" anchorCtr="0">
            <a:noAutofit/>
          </a:bodyPr>
          <a:lstStyle/>
          <a:p>
            <a:r>
              <a:rPr lang="vi-VN" dirty="0" smtClean="0"/>
              <a:t>This dashboard socialNBFollowers and productsSold, gender, country</a:t>
            </a:r>
            <a:r>
              <a:rPr lang="en-US" dirty="0" smtClean="0"/>
              <a:t>, </a:t>
            </a:r>
            <a:r>
              <a:rPr lang="en-US" dirty="0" err="1" smtClean="0"/>
              <a:t>productsBought</a:t>
            </a:r>
            <a:r>
              <a:rPr lang="en-US" dirty="0" smtClean="0"/>
              <a:t>, </a:t>
            </a:r>
            <a:r>
              <a:rPr lang="vi-VN" dirty="0" smtClean="0"/>
              <a:t>socialNBFollows . This dashboard compares the number of followers and the number of products</a:t>
            </a:r>
            <a:r>
              <a:rPr lang="en-US" dirty="0" smtClean="0"/>
              <a:t>S</a:t>
            </a:r>
            <a:r>
              <a:rPr lang="vi-VN" dirty="0" smtClean="0"/>
              <a:t>old, compares the number of follows and the number of products</a:t>
            </a:r>
            <a:r>
              <a:rPr lang="en-US" dirty="0" smtClean="0"/>
              <a:t>Bought,</a:t>
            </a:r>
            <a:r>
              <a:rPr lang="vi-VN" dirty="0" smtClean="0"/>
              <a:t> filtered by gender. </a:t>
            </a:r>
            <a:endParaRPr lang="en-US" dirty="0"/>
          </a:p>
        </p:txBody>
      </p:sp>
    </p:spTree>
    <p:extLst>
      <p:ext uri="{BB962C8B-B14F-4D97-AF65-F5344CB8AC3E}">
        <p14:creationId xmlns:p14="http://schemas.microsoft.com/office/powerpoint/2010/main" val="31353587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4" name="Picture 3">
            <a:extLst>
              <a:ext uri="{FF2B5EF4-FFF2-40B4-BE49-F238E27FC236}">
                <a16:creationId xmlns:a16="http://schemas.microsoft.com/office/drawing/2014/main" id="{5DA500FD-0AA9-47A6-A4F7-D6A876DD0B4C}"/>
              </a:ext>
            </a:extLst>
          </p:cNvPr>
          <p:cNvPicPr>
            <a:picLocks noChangeAspect="1"/>
          </p:cNvPicPr>
          <p:nvPr/>
        </p:nvPicPr>
        <p:blipFill>
          <a:blip r:embed="rId3"/>
          <a:stretch>
            <a:fillRect/>
          </a:stretch>
        </p:blipFill>
        <p:spPr>
          <a:xfrm>
            <a:off x="925689" y="520955"/>
            <a:ext cx="7586133" cy="3889811"/>
          </a:xfrm>
          <a:prstGeom prst="rect">
            <a:avLst/>
          </a:prstGeom>
        </p:spPr>
      </p:pic>
    </p:spTree>
    <p:extLst>
      <p:ext uri="{BB962C8B-B14F-4D97-AF65-F5344CB8AC3E}">
        <p14:creationId xmlns:p14="http://schemas.microsoft.com/office/powerpoint/2010/main" val="25030731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7705" y="317063"/>
            <a:ext cx="4483254" cy="594300"/>
          </a:xfrm>
        </p:spPr>
        <p:txBody>
          <a:bodyPr/>
          <a:lstStyle/>
          <a:p>
            <a:r>
              <a:rPr lang="en-US" sz="4000" dirty="0" err="1"/>
              <a:t>Followers_Sold</a:t>
            </a:r>
            <a:r>
              <a:rPr lang="en-US" sz="4000" dirty="0"/>
              <a:t> Chart</a:t>
            </a:r>
          </a:p>
        </p:txBody>
      </p:sp>
      <p:sp>
        <p:nvSpPr>
          <p:cNvPr id="8" name="Subtitle 7"/>
          <p:cNvSpPr>
            <a:spLocks noGrp="1"/>
          </p:cNvSpPr>
          <p:nvPr>
            <p:ph type="subTitle" idx="6"/>
          </p:nvPr>
        </p:nvSpPr>
        <p:spPr>
          <a:xfrm>
            <a:off x="6223591" y="1868566"/>
            <a:ext cx="1931831" cy="1441704"/>
          </a:xfrm>
        </p:spPr>
        <p:txBody>
          <a:bodyPr/>
          <a:lstStyle/>
          <a:p>
            <a:r>
              <a:rPr lang="vi-VN" dirty="0"/>
              <a:t>This chart helps to compare socialNBFollowers and productsSold of a country</a:t>
            </a:r>
            <a:endParaRPr lang="en-US" dirty="0"/>
          </a:p>
          <a:p>
            <a:endParaRPr lang="en-US" dirty="0"/>
          </a:p>
        </p:txBody>
      </p:sp>
      <p:pic>
        <p:nvPicPr>
          <p:cNvPr id="9" name="Picture 8"/>
          <p:cNvPicPr>
            <a:picLocks noChangeAspect="1"/>
          </p:cNvPicPr>
          <p:nvPr/>
        </p:nvPicPr>
        <p:blipFill>
          <a:blip r:embed="rId2"/>
          <a:stretch>
            <a:fillRect/>
          </a:stretch>
        </p:blipFill>
        <p:spPr>
          <a:xfrm>
            <a:off x="815163" y="1206433"/>
            <a:ext cx="5235278" cy="2944844"/>
          </a:xfrm>
          <a:prstGeom prst="rect">
            <a:avLst/>
          </a:prstGeom>
        </p:spPr>
      </p:pic>
    </p:spTree>
    <p:extLst>
      <p:ext uri="{BB962C8B-B14F-4D97-AF65-F5344CB8AC3E}">
        <p14:creationId xmlns:p14="http://schemas.microsoft.com/office/powerpoint/2010/main" val="14077637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303210" y="959719"/>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5181150" y="1611679"/>
            <a:ext cx="3448777" cy="1792200"/>
          </a:xfrm>
          <a:prstGeom prst="rect">
            <a:avLst/>
          </a:prstGeom>
        </p:spPr>
        <p:txBody>
          <a:bodyPr spcFirstLastPara="1" wrap="square" lIns="91425" tIns="91425" rIns="91425" bIns="91425" anchor="b" anchorCtr="0">
            <a:noAutofit/>
          </a:bodyPr>
          <a:lstStyle/>
          <a:p>
            <a:pPr lvl="0"/>
            <a:r>
              <a:rPr lang="en-US" sz="5000" dirty="0"/>
              <a:t>E-commerce fashion</a:t>
            </a:r>
            <a:endParaRPr sz="5000" dirty="0">
              <a:solidFill>
                <a:schemeClr val="dk2"/>
              </a:solidFill>
            </a:endParaRPr>
          </a:p>
        </p:txBody>
      </p:sp>
      <p:sp>
        <p:nvSpPr>
          <p:cNvPr id="1885" name="Google Shape;1885;p35"/>
          <p:cNvSpPr txBox="1">
            <a:spLocks noGrp="1"/>
          </p:cNvSpPr>
          <p:nvPr>
            <p:ph type="subTitle" idx="1"/>
          </p:nvPr>
        </p:nvSpPr>
        <p:spPr>
          <a:xfrm>
            <a:off x="5277190" y="3127309"/>
            <a:ext cx="3264300" cy="89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2300" dirty="0">
                <a:solidFill>
                  <a:schemeClr val="accent1"/>
                </a:solidFill>
              </a:rPr>
              <a:t>Nguyen Dang </a:t>
            </a:r>
            <a:r>
              <a:rPr lang="en-US" sz="2300" dirty="0" err="1">
                <a:solidFill>
                  <a:schemeClr val="accent1"/>
                </a:solidFill>
              </a:rPr>
              <a:t>Khoa</a:t>
            </a:r>
            <a:endParaRPr lang="en-US" sz="2300" dirty="0">
              <a:solidFill>
                <a:schemeClr val="accent1"/>
              </a:solidFill>
            </a:endParaRPr>
          </a:p>
          <a:p>
            <a:pPr marL="0" lvl="0" indent="0" algn="r" rtl="0">
              <a:spcBef>
                <a:spcPts val="0"/>
              </a:spcBef>
              <a:spcAft>
                <a:spcPts val="0"/>
              </a:spcAft>
              <a:buClr>
                <a:schemeClr val="dk1"/>
              </a:buClr>
              <a:buSzPts val="1100"/>
              <a:buFont typeface="Arial"/>
              <a:buNone/>
            </a:pPr>
            <a:r>
              <a:rPr lang="en-US" sz="2300" dirty="0"/>
              <a:t>Ngo Tuan </a:t>
            </a:r>
            <a:r>
              <a:rPr lang="en-US" sz="2300" dirty="0" err="1"/>
              <a:t>Anh</a:t>
            </a:r>
            <a:endParaRPr lang="en-US" sz="2300" dirty="0"/>
          </a:p>
          <a:p>
            <a:pPr marL="0" lvl="0" indent="0" algn="r" rtl="0">
              <a:spcBef>
                <a:spcPts val="0"/>
              </a:spcBef>
              <a:spcAft>
                <a:spcPts val="0"/>
              </a:spcAft>
              <a:buClr>
                <a:schemeClr val="dk1"/>
              </a:buClr>
              <a:buSzPts val="1100"/>
              <a:buFont typeface="Arial"/>
              <a:buNone/>
            </a:pPr>
            <a:r>
              <a:rPr lang="en-US" sz="2300" dirty="0"/>
              <a:t>Luong Ngoc Thai</a:t>
            </a:r>
          </a:p>
          <a:p>
            <a:pPr marL="0" lvl="0" indent="0" algn="r" rtl="0">
              <a:spcBef>
                <a:spcPts val="0"/>
              </a:spcBef>
              <a:spcAft>
                <a:spcPts val="0"/>
              </a:spcAft>
              <a:buClr>
                <a:schemeClr val="dk1"/>
              </a:buClr>
              <a:buSzPts val="1100"/>
              <a:buFont typeface="Arial"/>
              <a:buNone/>
            </a:pPr>
            <a:r>
              <a:rPr lang="en-US" sz="2300" dirty="0">
                <a:solidFill>
                  <a:schemeClr val="accent1"/>
                </a:solidFill>
              </a:rPr>
              <a:t>Nguyen Vu Thai</a:t>
            </a:r>
          </a:p>
          <a:p>
            <a:pPr marL="0" lvl="0" indent="0" algn="r" rtl="0">
              <a:spcBef>
                <a:spcPts val="0"/>
              </a:spcBef>
              <a:spcAft>
                <a:spcPts val="0"/>
              </a:spcAft>
              <a:buClr>
                <a:schemeClr val="dk1"/>
              </a:buClr>
              <a:buSzPts val="1100"/>
              <a:buFont typeface="Arial"/>
              <a:buNone/>
            </a:pPr>
            <a:r>
              <a:rPr lang="en-US" sz="2300" dirty="0"/>
              <a:t>Le </a:t>
            </a:r>
            <a:r>
              <a:rPr lang="en-US" sz="2300" dirty="0" err="1"/>
              <a:t>Quoc</a:t>
            </a:r>
            <a:r>
              <a:rPr lang="en-US" sz="2300" dirty="0"/>
              <a:t> Thai</a:t>
            </a:r>
            <a:endParaRPr sz="2300" dirty="0">
              <a:solidFill>
                <a:schemeClr val="accent1"/>
              </a:solidFill>
            </a:endParaRPr>
          </a:p>
          <a:p>
            <a:pPr marL="0" lvl="0" indent="0" algn="r" rtl="0">
              <a:spcBef>
                <a:spcPts val="0"/>
              </a:spcBef>
              <a:spcAft>
                <a:spcPts val="0"/>
              </a:spcAft>
              <a:buClr>
                <a:schemeClr val="dk1"/>
              </a:buClr>
              <a:buSzPts val="1100"/>
              <a:buFont typeface="Arial"/>
              <a:buNone/>
            </a:pPr>
            <a:endParaRPr sz="2300" dirty="0">
              <a:solidFill>
                <a:schemeClr val="accent1"/>
              </a:solidFill>
            </a:endParaRPr>
          </a:p>
          <a:p>
            <a:pPr marL="0" lvl="0" indent="0" algn="r" rtl="0">
              <a:spcBef>
                <a:spcPts val="0"/>
              </a:spcBef>
              <a:spcAft>
                <a:spcPts val="0"/>
              </a:spcAft>
              <a:buNone/>
            </a:pPr>
            <a:endParaRPr sz="2300" dirty="0">
              <a:solidFill>
                <a:schemeClr val="accen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7704" y="317063"/>
            <a:ext cx="4823495" cy="594300"/>
          </a:xfrm>
        </p:spPr>
        <p:txBody>
          <a:bodyPr/>
          <a:lstStyle/>
          <a:p>
            <a:r>
              <a:rPr lang="en-US" sz="4000" dirty="0" err="1"/>
              <a:t>Follows_Bought</a:t>
            </a:r>
            <a:r>
              <a:rPr lang="en-US" sz="4000" dirty="0"/>
              <a:t> Chart</a:t>
            </a:r>
          </a:p>
        </p:txBody>
      </p:sp>
      <p:sp>
        <p:nvSpPr>
          <p:cNvPr id="8" name="Subtitle 7"/>
          <p:cNvSpPr>
            <a:spLocks noGrp="1"/>
          </p:cNvSpPr>
          <p:nvPr>
            <p:ph type="subTitle" idx="6"/>
          </p:nvPr>
        </p:nvSpPr>
        <p:spPr>
          <a:xfrm>
            <a:off x="6223591" y="1868566"/>
            <a:ext cx="1931831" cy="1441704"/>
          </a:xfrm>
        </p:spPr>
        <p:txBody>
          <a:bodyPr/>
          <a:lstStyle/>
          <a:p>
            <a:r>
              <a:rPr lang="vi-VN" dirty="0"/>
              <a:t>This chart helps to compare socialNBFollows and products</a:t>
            </a:r>
            <a:r>
              <a:rPr lang="en-US" dirty="0"/>
              <a:t>Bought</a:t>
            </a:r>
            <a:r>
              <a:rPr lang="vi-VN" dirty="0"/>
              <a:t> of a country</a:t>
            </a:r>
            <a:endParaRPr lang="en-US" dirty="0"/>
          </a:p>
          <a:p>
            <a:endParaRPr lang="en-US" dirty="0"/>
          </a:p>
        </p:txBody>
      </p:sp>
      <p:pic>
        <p:nvPicPr>
          <p:cNvPr id="4" name="Picture 3">
            <a:extLst>
              <a:ext uri="{FF2B5EF4-FFF2-40B4-BE49-F238E27FC236}">
                <a16:creationId xmlns:a16="http://schemas.microsoft.com/office/drawing/2014/main" id="{8665F525-4621-43CF-A260-2E6F5000A6F7}"/>
              </a:ext>
            </a:extLst>
          </p:cNvPr>
          <p:cNvPicPr>
            <a:picLocks noChangeAspect="1"/>
          </p:cNvPicPr>
          <p:nvPr/>
        </p:nvPicPr>
        <p:blipFill>
          <a:blip r:embed="rId2"/>
          <a:stretch>
            <a:fillRect/>
          </a:stretch>
        </p:blipFill>
        <p:spPr>
          <a:xfrm>
            <a:off x="988578" y="1107262"/>
            <a:ext cx="5055350" cy="2928976"/>
          </a:xfrm>
          <a:prstGeom prst="rect">
            <a:avLst/>
          </a:prstGeom>
        </p:spPr>
      </p:pic>
    </p:spTree>
    <p:extLst>
      <p:ext uri="{BB962C8B-B14F-4D97-AF65-F5344CB8AC3E}">
        <p14:creationId xmlns:p14="http://schemas.microsoft.com/office/powerpoint/2010/main" val="39050555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8588" y="345416"/>
            <a:ext cx="3193170" cy="594300"/>
          </a:xfrm>
        </p:spPr>
        <p:txBody>
          <a:bodyPr/>
          <a:lstStyle/>
          <a:p>
            <a:r>
              <a:rPr lang="en-US" sz="4000" dirty="0"/>
              <a:t>Gender Chart</a:t>
            </a:r>
          </a:p>
        </p:txBody>
      </p:sp>
      <p:sp>
        <p:nvSpPr>
          <p:cNvPr id="8" name="Subtitle 7"/>
          <p:cNvSpPr>
            <a:spLocks noGrp="1"/>
          </p:cNvSpPr>
          <p:nvPr>
            <p:ph type="subTitle" idx="6"/>
          </p:nvPr>
        </p:nvSpPr>
        <p:spPr>
          <a:xfrm>
            <a:off x="5341442" y="1698445"/>
            <a:ext cx="1764900" cy="1079100"/>
          </a:xfrm>
        </p:spPr>
        <p:txBody>
          <a:bodyPr/>
          <a:lstStyle/>
          <a:p>
            <a:r>
              <a:rPr lang="vi-VN" dirty="0"/>
              <a:t>This chart is used to filter by gender </a:t>
            </a:r>
            <a:endParaRPr lang="en-US" dirty="0"/>
          </a:p>
        </p:txBody>
      </p:sp>
      <p:pic>
        <p:nvPicPr>
          <p:cNvPr id="9" name="Picture 8"/>
          <p:cNvPicPr>
            <a:picLocks noChangeAspect="1"/>
          </p:cNvPicPr>
          <p:nvPr/>
        </p:nvPicPr>
        <p:blipFill>
          <a:blip r:embed="rId2"/>
          <a:stretch>
            <a:fillRect/>
          </a:stretch>
        </p:blipFill>
        <p:spPr>
          <a:xfrm>
            <a:off x="1812441" y="1410585"/>
            <a:ext cx="1404149" cy="3551274"/>
          </a:xfrm>
          <a:prstGeom prst="rect">
            <a:avLst/>
          </a:prstGeom>
        </p:spPr>
      </p:pic>
    </p:spTree>
    <p:extLst>
      <p:ext uri="{BB962C8B-B14F-4D97-AF65-F5344CB8AC3E}">
        <p14:creationId xmlns:p14="http://schemas.microsoft.com/office/powerpoint/2010/main" val="35161458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937" y="352504"/>
            <a:ext cx="4107570" cy="594300"/>
          </a:xfrm>
        </p:spPr>
        <p:txBody>
          <a:bodyPr/>
          <a:lstStyle/>
          <a:p>
            <a:r>
              <a:rPr lang="en-US" sz="4000" dirty="0"/>
              <a:t>Dashboard Action </a:t>
            </a:r>
          </a:p>
        </p:txBody>
      </p:sp>
      <p:sp>
        <p:nvSpPr>
          <p:cNvPr id="8" name="Subtitle 7"/>
          <p:cNvSpPr>
            <a:spLocks noGrp="1"/>
          </p:cNvSpPr>
          <p:nvPr>
            <p:ph type="subTitle" idx="6"/>
          </p:nvPr>
        </p:nvSpPr>
        <p:spPr>
          <a:xfrm>
            <a:off x="6527860" y="1876186"/>
            <a:ext cx="1764900" cy="1079100"/>
          </a:xfrm>
        </p:spPr>
        <p:txBody>
          <a:bodyPr/>
          <a:lstStyle/>
          <a:p>
            <a:r>
              <a:rPr lang="en-US" dirty="0"/>
              <a:t>The action of this dashboard is to filter by male and female</a:t>
            </a:r>
          </a:p>
          <a:p>
            <a:endParaRPr lang="en-US" dirty="0"/>
          </a:p>
        </p:txBody>
      </p:sp>
      <p:pic>
        <p:nvPicPr>
          <p:cNvPr id="4" name="Picture 3">
            <a:extLst>
              <a:ext uri="{FF2B5EF4-FFF2-40B4-BE49-F238E27FC236}">
                <a16:creationId xmlns:a16="http://schemas.microsoft.com/office/drawing/2014/main" id="{04C6E325-9824-48BB-995B-7CBB7B43DE4D}"/>
              </a:ext>
            </a:extLst>
          </p:cNvPr>
          <p:cNvPicPr>
            <a:picLocks noChangeAspect="1"/>
          </p:cNvPicPr>
          <p:nvPr/>
        </p:nvPicPr>
        <p:blipFill>
          <a:blip r:embed="rId2"/>
          <a:stretch>
            <a:fillRect/>
          </a:stretch>
        </p:blipFill>
        <p:spPr>
          <a:xfrm>
            <a:off x="711200" y="1092938"/>
            <a:ext cx="5816660" cy="2957624"/>
          </a:xfrm>
          <a:prstGeom prst="rect">
            <a:avLst/>
          </a:prstGeom>
        </p:spPr>
      </p:pic>
    </p:spTree>
    <p:extLst>
      <p:ext uri="{BB962C8B-B14F-4D97-AF65-F5344CB8AC3E}">
        <p14:creationId xmlns:p14="http://schemas.microsoft.com/office/powerpoint/2010/main" val="38426435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987056" y="239303"/>
            <a:ext cx="3200400" cy="804600"/>
          </a:xfrm>
          <a:prstGeom prst="rect">
            <a:avLst/>
          </a:prstGeom>
        </p:spPr>
        <p:txBody>
          <a:bodyPr spcFirstLastPara="1" wrap="square" lIns="91425" tIns="91425" rIns="91425" bIns="91425" anchor="ctr" anchorCtr="0">
            <a:noAutofit/>
          </a:bodyPr>
          <a:lstStyle/>
          <a:p>
            <a:pPr lvl="0"/>
            <a:r>
              <a:rPr lang="en-US" sz="4800" dirty="0"/>
              <a:t>Dashboard 3</a:t>
            </a:r>
            <a:endParaRPr sz="4700" dirty="0"/>
          </a:p>
        </p:txBody>
      </p:sp>
      <p:sp>
        <p:nvSpPr>
          <p:cNvPr id="2157" name="Google Shape;2157;p38"/>
          <p:cNvSpPr txBox="1">
            <a:spLocks noGrp="1"/>
          </p:cNvSpPr>
          <p:nvPr>
            <p:ph type="subTitle" idx="1"/>
          </p:nvPr>
        </p:nvSpPr>
        <p:spPr>
          <a:xfrm>
            <a:off x="2902340" y="1333463"/>
            <a:ext cx="3236189" cy="1657829"/>
          </a:xfrm>
          <a:prstGeom prst="rect">
            <a:avLst/>
          </a:prstGeom>
        </p:spPr>
        <p:txBody>
          <a:bodyPr spcFirstLastPara="1" wrap="square" lIns="91425" tIns="91425" rIns="91425" bIns="91425" anchor="t" anchorCtr="0">
            <a:noAutofit/>
          </a:bodyPr>
          <a:lstStyle/>
          <a:p>
            <a:r>
              <a:rPr lang="en-US" dirty="0"/>
              <a:t>This dashboard shows the countries selling in what language, the number of items sold and purchased in that language, the number of items sold and purchased filtered by language and country.</a:t>
            </a:r>
          </a:p>
        </p:txBody>
      </p:sp>
    </p:spTree>
    <p:extLst>
      <p:ext uri="{BB962C8B-B14F-4D97-AF65-F5344CB8AC3E}">
        <p14:creationId xmlns:p14="http://schemas.microsoft.com/office/powerpoint/2010/main" val="33389986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8680" y="350520"/>
            <a:ext cx="7592907" cy="4271010"/>
          </a:xfrm>
          <a:prstGeom prst="rect">
            <a:avLst/>
          </a:prstGeom>
        </p:spPr>
      </p:pic>
    </p:spTree>
    <p:extLst>
      <p:ext uri="{BB962C8B-B14F-4D97-AF65-F5344CB8AC3E}">
        <p14:creationId xmlns:p14="http://schemas.microsoft.com/office/powerpoint/2010/main" val="19706493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361" y="309976"/>
            <a:ext cx="2519775" cy="594300"/>
          </a:xfrm>
        </p:spPr>
        <p:txBody>
          <a:bodyPr/>
          <a:lstStyle/>
          <a:p>
            <a:r>
              <a:rPr lang="en-US" sz="4000" dirty="0"/>
              <a:t>Map Chart</a:t>
            </a:r>
          </a:p>
        </p:txBody>
      </p:sp>
      <p:sp>
        <p:nvSpPr>
          <p:cNvPr id="7" name="Subtitle 6"/>
          <p:cNvSpPr>
            <a:spLocks noGrp="1"/>
          </p:cNvSpPr>
          <p:nvPr>
            <p:ph type="subTitle" idx="5"/>
          </p:nvPr>
        </p:nvSpPr>
        <p:spPr>
          <a:xfrm>
            <a:off x="1071079" y="1854389"/>
            <a:ext cx="2142338" cy="1079100"/>
          </a:xfrm>
        </p:spPr>
        <p:txBody>
          <a:bodyPr/>
          <a:lstStyle/>
          <a:p>
            <a:r>
              <a:rPr lang="en-US" dirty="0"/>
              <a:t>This chart helps to show the quantity sold and bought by countries.</a:t>
            </a:r>
          </a:p>
          <a:p>
            <a:endParaRPr lang="en-US" dirty="0"/>
          </a:p>
        </p:txBody>
      </p:sp>
      <p:pic>
        <p:nvPicPr>
          <p:cNvPr id="9" name="Picture 8"/>
          <p:cNvPicPr>
            <a:picLocks noChangeAspect="1"/>
          </p:cNvPicPr>
          <p:nvPr/>
        </p:nvPicPr>
        <p:blipFill>
          <a:blip r:embed="rId2"/>
          <a:stretch>
            <a:fillRect/>
          </a:stretch>
        </p:blipFill>
        <p:spPr>
          <a:xfrm>
            <a:off x="3213417" y="1173480"/>
            <a:ext cx="4998720" cy="2811780"/>
          </a:xfrm>
          <a:prstGeom prst="rect">
            <a:avLst/>
          </a:prstGeom>
        </p:spPr>
      </p:pic>
    </p:spTree>
    <p:extLst>
      <p:ext uri="{BB962C8B-B14F-4D97-AF65-F5344CB8AC3E}">
        <p14:creationId xmlns:p14="http://schemas.microsoft.com/office/powerpoint/2010/main" val="37819152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032" y="254508"/>
            <a:ext cx="3835908" cy="594300"/>
          </a:xfrm>
        </p:spPr>
        <p:txBody>
          <a:bodyPr/>
          <a:lstStyle/>
          <a:p>
            <a:r>
              <a:rPr lang="en-US" sz="4000" dirty="0"/>
              <a:t>Language Chart</a:t>
            </a:r>
          </a:p>
        </p:txBody>
      </p:sp>
      <p:sp>
        <p:nvSpPr>
          <p:cNvPr id="7" name="Subtitle 6"/>
          <p:cNvSpPr>
            <a:spLocks noGrp="1"/>
          </p:cNvSpPr>
          <p:nvPr>
            <p:ph type="subTitle" idx="5"/>
          </p:nvPr>
        </p:nvSpPr>
        <p:spPr>
          <a:xfrm>
            <a:off x="1107948" y="1872996"/>
            <a:ext cx="1764900" cy="1079100"/>
          </a:xfrm>
        </p:spPr>
        <p:txBody>
          <a:bodyPr/>
          <a:lstStyle/>
          <a:p>
            <a:r>
              <a:rPr lang="en-US" dirty="0"/>
              <a:t>This chart for language filtering</a:t>
            </a:r>
          </a:p>
          <a:p>
            <a:endParaRPr lang="en-US" dirty="0"/>
          </a:p>
        </p:txBody>
      </p:sp>
      <p:pic>
        <p:nvPicPr>
          <p:cNvPr id="9" name="Picture 8"/>
          <p:cNvPicPr>
            <a:picLocks noChangeAspect="1"/>
          </p:cNvPicPr>
          <p:nvPr/>
        </p:nvPicPr>
        <p:blipFill>
          <a:blip r:embed="rId2"/>
          <a:stretch>
            <a:fillRect/>
          </a:stretch>
        </p:blipFill>
        <p:spPr>
          <a:xfrm>
            <a:off x="4800464" y="1081899"/>
            <a:ext cx="3124471" cy="3238781"/>
          </a:xfrm>
          <a:prstGeom prst="rect">
            <a:avLst/>
          </a:prstGeom>
        </p:spPr>
      </p:pic>
    </p:spTree>
    <p:extLst>
      <p:ext uri="{BB962C8B-B14F-4D97-AF65-F5344CB8AC3E}">
        <p14:creationId xmlns:p14="http://schemas.microsoft.com/office/powerpoint/2010/main" val="27969367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7072" y="315468"/>
            <a:ext cx="4133088" cy="594300"/>
          </a:xfrm>
        </p:spPr>
        <p:txBody>
          <a:bodyPr/>
          <a:lstStyle/>
          <a:p>
            <a:r>
              <a:rPr lang="en-US" sz="4000" dirty="0" err="1"/>
              <a:t>Country_Sold</a:t>
            </a:r>
            <a:r>
              <a:rPr lang="en-US" sz="4000" dirty="0"/>
              <a:t> Chart</a:t>
            </a:r>
          </a:p>
        </p:txBody>
      </p:sp>
      <p:sp>
        <p:nvSpPr>
          <p:cNvPr id="8" name="Subtitle 7"/>
          <p:cNvSpPr>
            <a:spLocks noGrp="1"/>
          </p:cNvSpPr>
          <p:nvPr>
            <p:ph type="subTitle" idx="6"/>
          </p:nvPr>
        </p:nvSpPr>
        <p:spPr>
          <a:xfrm>
            <a:off x="6515100" y="2191023"/>
            <a:ext cx="1764900" cy="1079100"/>
          </a:xfrm>
        </p:spPr>
        <p:txBody>
          <a:bodyPr/>
          <a:lstStyle/>
          <a:p>
            <a:r>
              <a:rPr lang="en-US" dirty="0"/>
              <a:t>This chart shows the number of sales through the country.</a:t>
            </a:r>
          </a:p>
          <a:p>
            <a:endParaRPr lang="en-US" dirty="0"/>
          </a:p>
        </p:txBody>
      </p:sp>
      <p:pic>
        <p:nvPicPr>
          <p:cNvPr id="9" name="Picture 8"/>
          <p:cNvPicPr>
            <a:picLocks noChangeAspect="1"/>
          </p:cNvPicPr>
          <p:nvPr/>
        </p:nvPicPr>
        <p:blipFill>
          <a:blip r:embed="rId2"/>
          <a:stretch>
            <a:fillRect/>
          </a:stretch>
        </p:blipFill>
        <p:spPr>
          <a:xfrm>
            <a:off x="876470" y="1257300"/>
            <a:ext cx="5262880" cy="2960370"/>
          </a:xfrm>
          <a:prstGeom prst="rect">
            <a:avLst/>
          </a:prstGeom>
        </p:spPr>
      </p:pic>
    </p:spTree>
    <p:extLst>
      <p:ext uri="{BB962C8B-B14F-4D97-AF65-F5344CB8AC3E}">
        <p14:creationId xmlns:p14="http://schemas.microsoft.com/office/powerpoint/2010/main" val="13131492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712" y="292608"/>
            <a:ext cx="4277868" cy="594300"/>
          </a:xfrm>
        </p:spPr>
        <p:txBody>
          <a:bodyPr/>
          <a:lstStyle/>
          <a:p>
            <a:r>
              <a:rPr lang="en-US" sz="4000" dirty="0" err="1"/>
              <a:t>Bought_Sold</a:t>
            </a:r>
            <a:r>
              <a:rPr lang="en-US" sz="4000" dirty="0"/>
              <a:t> Chart</a:t>
            </a:r>
          </a:p>
        </p:txBody>
      </p:sp>
      <p:sp>
        <p:nvSpPr>
          <p:cNvPr id="8" name="Subtitle 7"/>
          <p:cNvSpPr>
            <a:spLocks noGrp="1"/>
          </p:cNvSpPr>
          <p:nvPr>
            <p:ph type="subTitle" idx="6"/>
          </p:nvPr>
        </p:nvSpPr>
        <p:spPr>
          <a:xfrm>
            <a:off x="6574819" y="2123747"/>
            <a:ext cx="1764900" cy="1597648"/>
          </a:xfrm>
        </p:spPr>
        <p:txBody>
          <a:bodyPr/>
          <a:lstStyle/>
          <a:p>
            <a:r>
              <a:rPr lang="en-US" dirty="0"/>
              <a:t>This chart shows what languages are sold in and how much has been sold and bought</a:t>
            </a:r>
          </a:p>
          <a:p>
            <a:endParaRPr lang="en-US" dirty="0"/>
          </a:p>
        </p:txBody>
      </p:sp>
      <p:pic>
        <p:nvPicPr>
          <p:cNvPr id="9" name="Picture 8"/>
          <p:cNvPicPr>
            <a:picLocks noChangeAspect="1"/>
          </p:cNvPicPr>
          <p:nvPr/>
        </p:nvPicPr>
        <p:blipFill>
          <a:blip r:embed="rId2"/>
          <a:stretch>
            <a:fillRect/>
          </a:stretch>
        </p:blipFill>
        <p:spPr>
          <a:xfrm>
            <a:off x="875453" y="1173480"/>
            <a:ext cx="5479627" cy="3082290"/>
          </a:xfrm>
          <a:prstGeom prst="rect">
            <a:avLst/>
          </a:prstGeom>
        </p:spPr>
      </p:pic>
    </p:spTree>
    <p:extLst>
      <p:ext uri="{BB962C8B-B14F-4D97-AF65-F5344CB8AC3E}">
        <p14:creationId xmlns:p14="http://schemas.microsoft.com/office/powerpoint/2010/main" val="6804846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5"/>
          </p:nvPr>
        </p:nvSpPr>
        <p:spPr>
          <a:xfrm>
            <a:off x="909828" y="1637864"/>
            <a:ext cx="1764900" cy="2217855"/>
          </a:xfrm>
        </p:spPr>
        <p:txBody>
          <a:bodyPr/>
          <a:lstStyle/>
          <a:p>
            <a:r>
              <a:rPr lang="en-US" dirty="0"/>
              <a:t>This dashboard works by selecting a country, and showing what language it sold and bought in and how much it bought and sold</a:t>
            </a:r>
          </a:p>
          <a:p>
            <a:endParaRPr lang="en-US" dirty="0"/>
          </a:p>
        </p:txBody>
      </p:sp>
      <p:sp>
        <p:nvSpPr>
          <p:cNvPr id="9" name="Title 1"/>
          <p:cNvSpPr>
            <a:spLocks noGrp="1"/>
          </p:cNvSpPr>
          <p:nvPr>
            <p:ph type="title"/>
          </p:nvPr>
        </p:nvSpPr>
        <p:spPr>
          <a:xfrm>
            <a:off x="825937" y="352504"/>
            <a:ext cx="4107570" cy="594300"/>
          </a:xfrm>
        </p:spPr>
        <p:txBody>
          <a:bodyPr/>
          <a:lstStyle/>
          <a:p>
            <a:r>
              <a:rPr lang="en-US" sz="4000" dirty="0"/>
              <a:t>Dashboard Action </a:t>
            </a:r>
          </a:p>
        </p:txBody>
      </p:sp>
      <p:pic>
        <p:nvPicPr>
          <p:cNvPr id="10" name="Picture 9"/>
          <p:cNvPicPr>
            <a:picLocks noChangeAspect="1"/>
          </p:cNvPicPr>
          <p:nvPr/>
        </p:nvPicPr>
        <p:blipFill>
          <a:blip r:embed="rId2"/>
          <a:stretch>
            <a:fillRect/>
          </a:stretch>
        </p:blipFill>
        <p:spPr>
          <a:xfrm>
            <a:off x="2879722" y="1082040"/>
            <a:ext cx="5682826" cy="3196590"/>
          </a:xfrm>
          <a:prstGeom prst="rect">
            <a:avLst/>
          </a:prstGeom>
        </p:spPr>
      </p:pic>
    </p:spTree>
    <p:extLst>
      <p:ext uri="{BB962C8B-B14F-4D97-AF65-F5344CB8AC3E}">
        <p14:creationId xmlns:p14="http://schemas.microsoft.com/office/powerpoint/2010/main" val="40185633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p>
            <a:pPr lvl="0"/>
            <a:r>
              <a:rPr lang="en-US" dirty="0"/>
              <a:t>What is BI?</a:t>
            </a:r>
            <a:endParaRPr dirty="0"/>
          </a:p>
        </p:txBody>
      </p:sp>
      <p:sp>
        <p:nvSpPr>
          <p:cNvPr id="1891" name="Google Shape;1891;p36"/>
          <p:cNvSpPr txBox="1">
            <a:spLocks noGrp="1"/>
          </p:cNvSpPr>
          <p:nvPr>
            <p:ph type="body" idx="1"/>
          </p:nvPr>
        </p:nvSpPr>
        <p:spPr>
          <a:xfrm>
            <a:off x="1834612" y="1396409"/>
            <a:ext cx="5345908" cy="2250338"/>
          </a:xfrm>
          <a:prstGeom prst="rect">
            <a:avLst/>
          </a:prstGeom>
        </p:spPr>
        <p:txBody>
          <a:bodyPr spcFirstLastPara="1" wrap="square" lIns="91425" tIns="91425" rIns="91425" bIns="91425" anchor="ctr" anchorCtr="0">
            <a:noAutofit/>
          </a:bodyPr>
          <a:lstStyle/>
          <a:p>
            <a:pPr marL="0" lvl="0" indent="0">
              <a:buNone/>
            </a:pPr>
            <a:r>
              <a:rPr lang="en-US" sz="1400" dirty="0"/>
              <a:t>BI (Business Intelligence) is a set of processes, architectures, and technologies that convert raw data into meaningful information that drives profitable business actions. It is a suite of software and services to transform data into actionable intelligence and knowledge. BI has a direct influence on the strategic, tactical, and operational business choices made by a company. BI encourages fact-based decision-making based on previous data rather than guesswork and intuition.</a:t>
            </a:r>
            <a:endParaRPr sz="1400" dirty="0">
              <a:sym typeface="Barlow Semi Condensed"/>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5"/>
          </p:nvPr>
        </p:nvSpPr>
        <p:spPr>
          <a:xfrm>
            <a:off x="917448" y="1636776"/>
            <a:ext cx="1764900" cy="1616964"/>
          </a:xfrm>
        </p:spPr>
        <p:txBody>
          <a:bodyPr/>
          <a:lstStyle/>
          <a:p>
            <a:r>
              <a:rPr lang="en-US" dirty="0"/>
              <a:t>The operation of this dashboard is to filter by countries of sale according to the selected language</a:t>
            </a:r>
          </a:p>
          <a:p>
            <a:endParaRPr lang="en-US" dirty="0"/>
          </a:p>
        </p:txBody>
      </p:sp>
      <p:sp>
        <p:nvSpPr>
          <p:cNvPr id="9" name="Title 1"/>
          <p:cNvSpPr>
            <a:spLocks noGrp="1"/>
          </p:cNvSpPr>
          <p:nvPr>
            <p:ph type="title"/>
          </p:nvPr>
        </p:nvSpPr>
        <p:spPr>
          <a:xfrm>
            <a:off x="628563" y="337264"/>
            <a:ext cx="4107570" cy="594300"/>
          </a:xfrm>
        </p:spPr>
        <p:txBody>
          <a:bodyPr/>
          <a:lstStyle/>
          <a:p>
            <a:r>
              <a:rPr lang="en-US" sz="4000" dirty="0"/>
              <a:t>Dashboard Action </a:t>
            </a:r>
          </a:p>
        </p:txBody>
      </p:sp>
      <p:pic>
        <p:nvPicPr>
          <p:cNvPr id="10" name="Picture 9"/>
          <p:cNvPicPr>
            <a:picLocks noChangeAspect="1"/>
          </p:cNvPicPr>
          <p:nvPr/>
        </p:nvPicPr>
        <p:blipFill>
          <a:blip r:embed="rId2"/>
          <a:stretch>
            <a:fillRect/>
          </a:stretch>
        </p:blipFill>
        <p:spPr>
          <a:xfrm>
            <a:off x="2883408" y="1035197"/>
            <a:ext cx="5620511" cy="3161537"/>
          </a:xfrm>
          <a:prstGeom prst="rect">
            <a:avLst/>
          </a:prstGeom>
        </p:spPr>
      </p:pic>
    </p:spTree>
    <p:extLst>
      <p:ext uri="{BB962C8B-B14F-4D97-AF65-F5344CB8AC3E}">
        <p14:creationId xmlns:p14="http://schemas.microsoft.com/office/powerpoint/2010/main" val="27395625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987056" y="239303"/>
            <a:ext cx="3200400" cy="804600"/>
          </a:xfrm>
          <a:prstGeom prst="rect">
            <a:avLst/>
          </a:prstGeom>
        </p:spPr>
        <p:txBody>
          <a:bodyPr spcFirstLastPara="1" wrap="square" lIns="91425" tIns="91425" rIns="91425" bIns="91425" anchor="ctr" anchorCtr="0">
            <a:noAutofit/>
          </a:bodyPr>
          <a:lstStyle/>
          <a:p>
            <a:pPr lvl="0"/>
            <a:r>
              <a:rPr lang="en-US" sz="4800" dirty="0"/>
              <a:t>Dashboard </a:t>
            </a:r>
            <a:r>
              <a:rPr lang="en-US" sz="4800" dirty="0" smtClean="0"/>
              <a:t>4</a:t>
            </a:r>
            <a:endParaRPr sz="4700" dirty="0"/>
          </a:p>
        </p:txBody>
      </p:sp>
      <p:sp>
        <p:nvSpPr>
          <p:cNvPr id="2157" name="Google Shape;2157;p38"/>
          <p:cNvSpPr txBox="1">
            <a:spLocks noGrp="1"/>
          </p:cNvSpPr>
          <p:nvPr>
            <p:ph type="subTitle" idx="1"/>
          </p:nvPr>
        </p:nvSpPr>
        <p:spPr>
          <a:xfrm>
            <a:off x="2218660" y="1248402"/>
            <a:ext cx="4458586" cy="2657290"/>
          </a:xfrm>
          <a:prstGeom prst="rect">
            <a:avLst/>
          </a:prstGeom>
        </p:spPr>
        <p:txBody>
          <a:bodyPr spcFirstLastPara="1" wrap="square" lIns="91425" tIns="91425" rIns="91425" bIns="91425" anchor="t" anchorCtr="0">
            <a:noAutofit/>
          </a:bodyPr>
          <a:lstStyle/>
          <a:p>
            <a:r>
              <a:rPr lang="en-US" dirty="0"/>
              <a:t>This dashboard </a:t>
            </a:r>
            <a:r>
              <a:rPr lang="en-US" dirty="0" err="1"/>
              <a:t>productsListed</a:t>
            </a:r>
            <a:r>
              <a:rPr lang="en-US" dirty="0"/>
              <a:t> and </a:t>
            </a:r>
            <a:r>
              <a:rPr lang="en-US" dirty="0" err="1"/>
              <a:t>productsSold</a:t>
            </a:r>
            <a:r>
              <a:rPr lang="en-US" dirty="0"/>
              <a:t>, gender, country, </a:t>
            </a:r>
            <a:r>
              <a:rPr lang="en-US" dirty="0" err="1"/>
              <a:t>productsBought</a:t>
            </a:r>
            <a:r>
              <a:rPr lang="en-US" dirty="0"/>
              <a:t>, </a:t>
            </a:r>
            <a:r>
              <a:rPr lang="en-US" dirty="0" err="1"/>
              <a:t>productsWished</a:t>
            </a:r>
            <a:r>
              <a:rPr lang="en-US" dirty="0"/>
              <a:t>. This dashboard compare the number of products added to the cart and the number of products purchased by gender of the countries. Accordingly, I also compare the number of products that have been updated but not yet sold and the number of products sold by gender of the country. I will filter the data by gender.</a:t>
            </a:r>
          </a:p>
        </p:txBody>
      </p:sp>
    </p:spTree>
    <p:extLst>
      <p:ext uri="{BB962C8B-B14F-4D97-AF65-F5344CB8AC3E}">
        <p14:creationId xmlns:p14="http://schemas.microsoft.com/office/powerpoint/2010/main" val="19975370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72440" y="466397"/>
            <a:ext cx="6964898" cy="3659035"/>
          </a:xfrm>
          <a:prstGeom prst="rect">
            <a:avLst/>
          </a:prstGeom>
        </p:spPr>
      </p:pic>
    </p:spTree>
    <p:extLst>
      <p:ext uri="{BB962C8B-B14F-4D97-AF65-F5344CB8AC3E}">
        <p14:creationId xmlns:p14="http://schemas.microsoft.com/office/powerpoint/2010/main" val="14080014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026" y="331239"/>
            <a:ext cx="3178993" cy="594300"/>
          </a:xfrm>
        </p:spPr>
        <p:txBody>
          <a:bodyPr/>
          <a:lstStyle/>
          <a:p>
            <a:r>
              <a:rPr lang="en-US" dirty="0" err="1" smtClean="0"/>
              <a:t>Country_L&amp;S</a:t>
            </a:r>
            <a:r>
              <a:rPr lang="en-US" dirty="0" smtClean="0"/>
              <a:t> Chart</a:t>
            </a:r>
            <a:endParaRPr lang="en-US" dirty="0"/>
          </a:p>
        </p:txBody>
      </p:sp>
      <p:sp>
        <p:nvSpPr>
          <p:cNvPr id="7" name="Subtitle 6"/>
          <p:cNvSpPr>
            <a:spLocks noGrp="1"/>
          </p:cNvSpPr>
          <p:nvPr>
            <p:ph type="subTitle" idx="5"/>
          </p:nvPr>
        </p:nvSpPr>
        <p:spPr>
          <a:xfrm>
            <a:off x="947928" y="1670622"/>
            <a:ext cx="1764900" cy="1731264"/>
          </a:xfrm>
        </p:spPr>
        <p:txBody>
          <a:bodyPr/>
          <a:lstStyle/>
          <a:p>
            <a:r>
              <a:rPr lang="vi-VN" dirty="0"/>
              <a:t>This chart helps to compare </a:t>
            </a:r>
            <a:r>
              <a:rPr lang="en-US" dirty="0" err="1" smtClean="0"/>
              <a:t>productsListed</a:t>
            </a:r>
            <a:r>
              <a:rPr lang="en-US" dirty="0" smtClean="0"/>
              <a:t> </a:t>
            </a:r>
            <a:r>
              <a:rPr lang="vi-VN" dirty="0" smtClean="0"/>
              <a:t>and </a:t>
            </a:r>
            <a:r>
              <a:rPr lang="vi-VN" dirty="0"/>
              <a:t>productsSold of a country</a:t>
            </a:r>
            <a:endParaRPr lang="en-US" dirty="0"/>
          </a:p>
          <a:p>
            <a:endParaRPr lang="en-US" dirty="0"/>
          </a:p>
        </p:txBody>
      </p:sp>
      <p:pic>
        <p:nvPicPr>
          <p:cNvPr id="9" name="Picture 8"/>
          <p:cNvPicPr>
            <a:picLocks noChangeAspect="1"/>
          </p:cNvPicPr>
          <p:nvPr/>
        </p:nvPicPr>
        <p:blipFill>
          <a:blip r:embed="rId2"/>
          <a:stretch>
            <a:fillRect/>
          </a:stretch>
        </p:blipFill>
        <p:spPr>
          <a:xfrm>
            <a:off x="3095741" y="1167913"/>
            <a:ext cx="5265939" cy="2736683"/>
          </a:xfrm>
          <a:prstGeom prst="rect">
            <a:avLst/>
          </a:prstGeom>
        </p:spPr>
      </p:pic>
    </p:spTree>
    <p:extLst>
      <p:ext uri="{BB962C8B-B14F-4D97-AF65-F5344CB8AC3E}">
        <p14:creationId xmlns:p14="http://schemas.microsoft.com/office/powerpoint/2010/main" val="41054139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932" y="331240"/>
            <a:ext cx="3816947" cy="594300"/>
          </a:xfrm>
        </p:spPr>
        <p:txBody>
          <a:bodyPr/>
          <a:lstStyle/>
          <a:p>
            <a:r>
              <a:rPr lang="en-US" dirty="0" err="1" smtClean="0"/>
              <a:t>Country_W&amp;B</a:t>
            </a:r>
            <a:r>
              <a:rPr lang="en-US" dirty="0" smtClean="0"/>
              <a:t> </a:t>
            </a:r>
            <a:r>
              <a:rPr lang="en-US" dirty="0"/>
              <a:t>Chart</a:t>
            </a:r>
          </a:p>
        </p:txBody>
      </p:sp>
      <p:sp>
        <p:nvSpPr>
          <p:cNvPr id="7" name="Subtitle 6"/>
          <p:cNvSpPr>
            <a:spLocks noGrp="1"/>
          </p:cNvSpPr>
          <p:nvPr>
            <p:ph type="subTitle" idx="5"/>
          </p:nvPr>
        </p:nvSpPr>
        <p:spPr>
          <a:xfrm>
            <a:off x="879348" y="1842516"/>
            <a:ext cx="1856232" cy="1502664"/>
          </a:xfrm>
        </p:spPr>
        <p:txBody>
          <a:bodyPr/>
          <a:lstStyle/>
          <a:p>
            <a:r>
              <a:rPr lang="vi-VN" dirty="0"/>
              <a:t>This chart helps to compare </a:t>
            </a:r>
            <a:r>
              <a:rPr lang="en-US" dirty="0" err="1" smtClean="0"/>
              <a:t>productsWished</a:t>
            </a:r>
            <a:r>
              <a:rPr lang="en-US" dirty="0" smtClean="0"/>
              <a:t> </a:t>
            </a:r>
            <a:r>
              <a:rPr lang="vi-VN" dirty="0"/>
              <a:t>and </a:t>
            </a:r>
            <a:r>
              <a:rPr lang="vi-VN" dirty="0" smtClean="0"/>
              <a:t>products</a:t>
            </a:r>
            <a:r>
              <a:rPr lang="en-US" dirty="0" smtClean="0"/>
              <a:t>Bought</a:t>
            </a:r>
            <a:r>
              <a:rPr lang="vi-VN" dirty="0" smtClean="0"/>
              <a:t> </a:t>
            </a:r>
            <a:r>
              <a:rPr lang="vi-VN" dirty="0"/>
              <a:t>of a country</a:t>
            </a:r>
            <a:endParaRPr lang="en-US" dirty="0"/>
          </a:p>
          <a:p>
            <a:endParaRPr lang="en-US" dirty="0"/>
          </a:p>
        </p:txBody>
      </p:sp>
      <p:pic>
        <p:nvPicPr>
          <p:cNvPr id="9" name="Picture 8"/>
          <p:cNvPicPr>
            <a:picLocks noChangeAspect="1"/>
          </p:cNvPicPr>
          <p:nvPr/>
        </p:nvPicPr>
        <p:blipFill>
          <a:blip r:embed="rId2"/>
          <a:stretch>
            <a:fillRect/>
          </a:stretch>
        </p:blipFill>
        <p:spPr>
          <a:xfrm>
            <a:off x="3019568" y="1414366"/>
            <a:ext cx="5480333" cy="2867010"/>
          </a:xfrm>
          <a:prstGeom prst="rect">
            <a:avLst/>
          </a:prstGeom>
        </p:spPr>
      </p:pic>
    </p:spTree>
    <p:extLst>
      <p:ext uri="{BB962C8B-B14F-4D97-AF65-F5344CB8AC3E}">
        <p14:creationId xmlns:p14="http://schemas.microsoft.com/office/powerpoint/2010/main" val="29729298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8588" y="345416"/>
            <a:ext cx="3193170" cy="594300"/>
          </a:xfrm>
        </p:spPr>
        <p:txBody>
          <a:bodyPr/>
          <a:lstStyle/>
          <a:p>
            <a:r>
              <a:rPr lang="en-US" sz="4000" dirty="0"/>
              <a:t>Gender Chart</a:t>
            </a:r>
          </a:p>
        </p:txBody>
      </p:sp>
      <p:sp>
        <p:nvSpPr>
          <p:cNvPr id="8" name="Subtitle 7"/>
          <p:cNvSpPr>
            <a:spLocks noGrp="1"/>
          </p:cNvSpPr>
          <p:nvPr>
            <p:ph type="subTitle" idx="6"/>
          </p:nvPr>
        </p:nvSpPr>
        <p:spPr>
          <a:xfrm>
            <a:off x="5341442" y="1698445"/>
            <a:ext cx="1764900" cy="1079100"/>
          </a:xfrm>
        </p:spPr>
        <p:txBody>
          <a:bodyPr/>
          <a:lstStyle/>
          <a:p>
            <a:r>
              <a:rPr lang="vi-VN" dirty="0"/>
              <a:t>This chart is used to filter by gender </a:t>
            </a:r>
            <a:endParaRPr lang="en-US" dirty="0"/>
          </a:p>
        </p:txBody>
      </p:sp>
      <p:pic>
        <p:nvPicPr>
          <p:cNvPr id="9" name="Picture 8"/>
          <p:cNvPicPr>
            <a:picLocks noChangeAspect="1"/>
          </p:cNvPicPr>
          <p:nvPr/>
        </p:nvPicPr>
        <p:blipFill>
          <a:blip r:embed="rId2"/>
          <a:stretch>
            <a:fillRect/>
          </a:stretch>
        </p:blipFill>
        <p:spPr>
          <a:xfrm>
            <a:off x="1812441" y="1410585"/>
            <a:ext cx="1404149" cy="3551274"/>
          </a:xfrm>
          <a:prstGeom prst="rect">
            <a:avLst/>
          </a:prstGeom>
        </p:spPr>
      </p:pic>
    </p:spTree>
    <p:extLst>
      <p:ext uri="{BB962C8B-B14F-4D97-AF65-F5344CB8AC3E}">
        <p14:creationId xmlns:p14="http://schemas.microsoft.com/office/powerpoint/2010/main" val="32007885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434" y="359593"/>
            <a:ext cx="2937988" cy="594300"/>
          </a:xfrm>
        </p:spPr>
        <p:txBody>
          <a:bodyPr/>
          <a:lstStyle/>
          <a:p>
            <a:r>
              <a:rPr lang="en-US" dirty="0"/>
              <a:t>Dashboard Action </a:t>
            </a:r>
          </a:p>
        </p:txBody>
      </p:sp>
      <p:sp>
        <p:nvSpPr>
          <p:cNvPr id="7" name="Subtitle 6"/>
          <p:cNvSpPr>
            <a:spLocks noGrp="1"/>
          </p:cNvSpPr>
          <p:nvPr>
            <p:ph type="subTitle" idx="5"/>
          </p:nvPr>
        </p:nvSpPr>
        <p:spPr>
          <a:xfrm>
            <a:off x="924890" y="1868525"/>
            <a:ext cx="1764900" cy="1231077"/>
          </a:xfrm>
        </p:spPr>
        <p:txBody>
          <a:bodyPr/>
          <a:lstStyle/>
          <a:p>
            <a:r>
              <a:rPr lang="en-US" dirty="0"/>
              <a:t>The action of this dashboard is to filter by male and female</a:t>
            </a:r>
          </a:p>
          <a:p>
            <a:endParaRPr lang="en-US" dirty="0"/>
          </a:p>
        </p:txBody>
      </p:sp>
      <p:pic>
        <p:nvPicPr>
          <p:cNvPr id="9" name="Picture 8"/>
          <p:cNvPicPr>
            <a:picLocks noChangeAspect="1"/>
          </p:cNvPicPr>
          <p:nvPr/>
        </p:nvPicPr>
        <p:blipFill>
          <a:blip r:embed="rId2"/>
          <a:stretch>
            <a:fillRect/>
          </a:stretch>
        </p:blipFill>
        <p:spPr>
          <a:xfrm>
            <a:off x="2958989" y="1063532"/>
            <a:ext cx="5461998" cy="2841064"/>
          </a:xfrm>
          <a:prstGeom prst="rect">
            <a:avLst/>
          </a:prstGeom>
        </p:spPr>
      </p:pic>
    </p:spTree>
    <p:extLst>
      <p:ext uri="{BB962C8B-B14F-4D97-AF65-F5344CB8AC3E}">
        <p14:creationId xmlns:p14="http://schemas.microsoft.com/office/powerpoint/2010/main" val="17022426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14" y="257466"/>
            <a:ext cx="4107570" cy="740434"/>
          </a:xfrm>
        </p:spPr>
        <p:txBody>
          <a:bodyPr/>
          <a:lstStyle/>
          <a:p>
            <a:r>
              <a:rPr lang="en-US" sz="4000" dirty="0" smtClean="0"/>
              <a:t>Point of view</a:t>
            </a:r>
            <a:endParaRPr lang="en-US" sz="4000" dirty="0"/>
          </a:p>
        </p:txBody>
      </p:sp>
      <p:sp>
        <p:nvSpPr>
          <p:cNvPr id="5" name="Subtitle 7">
            <a:extLst>
              <a:ext uri="{FF2B5EF4-FFF2-40B4-BE49-F238E27FC236}">
                <a16:creationId xmlns:a16="http://schemas.microsoft.com/office/drawing/2014/main" id="{C17C5A48-7F66-478F-8154-7F962CC66435}"/>
              </a:ext>
            </a:extLst>
          </p:cNvPr>
          <p:cNvSpPr txBox="1">
            <a:spLocks/>
          </p:cNvSpPr>
          <p:nvPr/>
        </p:nvSpPr>
        <p:spPr>
          <a:xfrm>
            <a:off x="624667" y="1015284"/>
            <a:ext cx="3553717" cy="3553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For our company apply BI to collect the number of products sold by a country and the number of currently unsold products that has uploaded. From there, if the number of products sold is high and the number of unsold products is low, we will increase the number of items in that country. When the number of products sold is low but the number of unsold products is high, we will reduce the number of items in that country. Thanks to this BI tool we can assess the market needs of the countries. Thereby providing the essential needs of items to increase sales productivity and develop e-commerce.</a:t>
            </a:r>
          </a:p>
        </p:txBody>
      </p:sp>
      <p:pic>
        <p:nvPicPr>
          <p:cNvPr id="4" name="Picture 3"/>
          <p:cNvPicPr>
            <a:picLocks noChangeAspect="1"/>
          </p:cNvPicPr>
          <p:nvPr/>
        </p:nvPicPr>
        <p:blipFill>
          <a:blip r:embed="rId2"/>
          <a:stretch>
            <a:fillRect/>
          </a:stretch>
        </p:blipFill>
        <p:spPr>
          <a:xfrm>
            <a:off x="4333091" y="1644502"/>
            <a:ext cx="4368619" cy="2295070"/>
          </a:xfrm>
          <a:prstGeom prst="rect">
            <a:avLst/>
          </a:prstGeom>
        </p:spPr>
      </p:pic>
    </p:spTree>
    <p:extLst>
      <p:ext uri="{BB962C8B-B14F-4D97-AF65-F5344CB8AC3E}">
        <p14:creationId xmlns:p14="http://schemas.microsoft.com/office/powerpoint/2010/main" val="8779003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535" y="359593"/>
            <a:ext cx="4624656" cy="594300"/>
          </a:xfrm>
        </p:spPr>
        <p:txBody>
          <a:bodyPr/>
          <a:lstStyle/>
          <a:p>
            <a:r>
              <a:rPr lang="en-US" dirty="0" smtClean="0"/>
              <a:t>Discuss the legal issues</a:t>
            </a:r>
            <a:endParaRPr lang="en-US" dirty="0"/>
          </a:p>
        </p:txBody>
      </p:sp>
      <p:sp>
        <p:nvSpPr>
          <p:cNvPr id="6" name="Subtitle 5"/>
          <p:cNvSpPr>
            <a:spLocks noGrp="1"/>
          </p:cNvSpPr>
          <p:nvPr>
            <p:ph type="subTitle" idx="4"/>
          </p:nvPr>
        </p:nvSpPr>
        <p:spPr>
          <a:xfrm>
            <a:off x="800985" y="887711"/>
            <a:ext cx="7655441" cy="4255789"/>
          </a:xfrm>
        </p:spPr>
        <p:txBody>
          <a:bodyPr/>
          <a:lstStyle/>
          <a:p>
            <a:pPr algn="l"/>
            <a:r>
              <a:rPr lang="en-US" dirty="0"/>
              <a:t>On legal issues related to the exploitation of user data for business intelligence. Today, customer information is collected, stored and used by many organizations and individuals to serve a variety of purposes such as product marketing, market research, etc. As a commodity for sale. At the same time, there are now many threats to users' personal information in e-commerce. For example, </a:t>
            </a:r>
            <a:r>
              <a:rPr lang="en-US" dirty="0" err="1" smtClean="0"/>
              <a:t>unauted</a:t>
            </a:r>
            <a:r>
              <a:rPr lang="en-US" dirty="0" smtClean="0"/>
              <a:t> </a:t>
            </a:r>
            <a:r>
              <a:rPr lang="en-US" dirty="0"/>
              <a:t>use, illegal trading, even fraudulent appropriation of property.</a:t>
            </a:r>
          </a:p>
          <a:p>
            <a:pPr algn="l"/>
            <a:r>
              <a:rPr lang="en-US" dirty="0"/>
              <a:t>If the organization collects customer data and uses technology to turn data and analytics into actionable insights, important business decisions will be easier and sales will improve. Smart business is not only about collecting and storing data, but also testing, analyzing and exploiting it to improve operations. It is perfectly legal to do so.</a:t>
            </a:r>
          </a:p>
          <a:p>
            <a:pPr algn="l"/>
            <a:r>
              <a:rPr lang="en-US" dirty="0"/>
              <a:t>If the company collects customer data to sell or usurp personal information. That's illegal.</a:t>
            </a:r>
          </a:p>
          <a:p>
            <a:pPr algn="l"/>
            <a:r>
              <a:rPr lang="en-US" dirty="0"/>
              <a:t>Therefore, at present, in the world, there are two basic trends: Promulgating common laws such as EU, Japan,…; Issued together with the prevailing laws such as in Vietnam and the US.</a:t>
            </a:r>
          </a:p>
          <a:p>
            <a:pPr algn="l"/>
            <a:r>
              <a:rPr lang="en-US" dirty="0"/>
              <a:t>In conclusion, it can be seen that each region and country has its own tendency to regulate laws on issues of protecting users' personal information in e-commerce. It depends on the conditions, situation, economic, political and cultural needs of the country or region itself.</a:t>
            </a:r>
          </a:p>
        </p:txBody>
      </p:sp>
    </p:spTree>
    <p:extLst>
      <p:ext uri="{BB962C8B-B14F-4D97-AF65-F5344CB8AC3E}">
        <p14:creationId xmlns:p14="http://schemas.microsoft.com/office/powerpoint/2010/main" val="33962454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9060" y="161118"/>
            <a:ext cx="5680823" cy="887960"/>
          </a:xfrm>
        </p:spPr>
        <p:txBody>
          <a:bodyPr/>
          <a:lstStyle/>
          <a:p>
            <a:r>
              <a:rPr lang="en-US" dirty="0"/>
              <a:t>Feedback from other students after watching the presentation</a:t>
            </a:r>
          </a:p>
        </p:txBody>
      </p:sp>
      <p:sp>
        <p:nvSpPr>
          <p:cNvPr id="7" name="Subtitle 6"/>
          <p:cNvSpPr>
            <a:spLocks noGrp="1"/>
          </p:cNvSpPr>
          <p:nvPr>
            <p:ph type="subTitle" idx="5"/>
          </p:nvPr>
        </p:nvSpPr>
        <p:spPr>
          <a:xfrm>
            <a:off x="747682" y="1833124"/>
            <a:ext cx="2746886" cy="1335378"/>
          </a:xfrm>
        </p:spPr>
        <p:txBody>
          <a:bodyPr/>
          <a:lstStyle/>
          <a:p>
            <a:r>
              <a:rPr lang="en-US" dirty="0"/>
              <a:t>We have obtained reviews from students of other groups, in which group 3 accounts for the most 50%, the least is group 1 with 10%.</a:t>
            </a:r>
          </a:p>
        </p:txBody>
      </p:sp>
      <p:pic>
        <p:nvPicPr>
          <p:cNvPr id="9" name="Picture 8"/>
          <p:cNvPicPr/>
          <p:nvPr/>
        </p:nvPicPr>
        <p:blipFill>
          <a:blip r:embed="rId2"/>
          <a:stretch>
            <a:fillRect/>
          </a:stretch>
        </p:blipFill>
        <p:spPr>
          <a:xfrm>
            <a:off x="3494568" y="1360967"/>
            <a:ext cx="4694983" cy="2436392"/>
          </a:xfrm>
          <a:prstGeom prst="rect">
            <a:avLst/>
          </a:prstGeom>
        </p:spPr>
      </p:pic>
    </p:spTree>
    <p:extLst>
      <p:ext uri="{BB962C8B-B14F-4D97-AF65-F5344CB8AC3E}">
        <p14:creationId xmlns:p14="http://schemas.microsoft.com/office/powerpoint/2010/main" val="777129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6449053" y="277224"/>
            <a:ext cx="1369422" cy="1346874"/>
            <a:chOff x="3614228" y="234880"/>
            <a:chExt cx="1915500" cy="1915500"/>
          </a:xfrm>
        </p:grpSpPr>
        <p:sp>
          <p:nvSpPr>
            <p:cNvPr id="2163" name="Google Shape;2163;p39"/>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39"/>
          <p:cNvGrpSpPr/>
          <p:nvPr/>
        </p:nvGrpSpPr>
        <p:grpSpPr>
          <a:xfrm>
            <a:off x="6839777" y="655179"/>
            <a:ext cx="591455" cy="590639"/>
            <a:chOff x="1190625" y="238125"/>
            <a:chExt cx="5238750" cy="5231525"/>
          </a:xfrm>
        </p:grpSpPr>
        <p:sp>
          <p:nvSpPr>
            <p:cNvPr id="2167" name="Google Shape;2167;p39"/>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68" name="Google Shape;2168;p39"/>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69" name="Google Shape;2169;p39"/>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0" name="Google Shape;2170;p39"/>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1" name="Google Shape;2171;p39"/>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2" name="Google Shape;2172;p39"/>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3" name="Google Shape;2173;p39"/>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4" name="Google Shape;2174;p39"/>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5" name="Google Shape;2175;p39"/>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6" name="Google Shape;2176;p39"/>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77" name="Google Shape;2177;p39"/>
          <p:cNvSpPr txBox="1">
            <a:spLocks noGrp="1"/>
          </p:cNvSpPr>
          <p:nvPr>
            <p:ph type="title"/>
          </p:nvPr>
        </p:nvSpPr>
        <p:spPr>
          <a:xfrm>
            <a:off x="931068" y="435728"/>
            <a:ext cx="5630651" cy="526015"/>
          </a:xfrm>
          <a:prstGeom prst="rect">
            <a:avLst/>
          </a:prstGeom>
        </p:spPr>
        <p:txBody>
          <a:bodyPr spcFirstLastPara="1" wrap="square" lIns="91425" tIns="91425" rIns="91425" bIns="91425" anchor="t" anchorCtr="0">
            <a:noAutofit/>
          </a:bodyPr>
          <a:lstStyle/>
          <a:p>
            <a:pPr lvl="1"/>
            <a:r>
              <a:rPr lang="en-US" dirty="0"/>
              <a:t>Real examples of how to apply BI on business</a:t>
            </a:r>
          </a:p>
        </p:txBody>
      </p:sp>
      <p:sp>
        <p:nvSpPr>
          <p:cNvPr id="2178" name="Google Shape;2178;p39"/>
          <p:cNvSpPr txBox="1">
            <a:spLocks noGrp="1"/>
          </p:cNvSpPr>
          <p:nvPr>
            <p:ph type="subTitle" idx="1"/>
          </p:nvPr>
        </p:nvSpPr>
        <p:spPr>
          <a:xfrm>
            <a:off x="1341593" y="1678951"/>
            <a:ext cx="4809600" cy="1999913"/>
          </a:xfrm>
          <a:prstGeom prst="rect">
            <a:avLst/>
          </a:prstGeom>
        </p:spPr>
        <p:txBody>
          <a:bodyPr spcFirstLastPara="1" wrap="square" lIns="91425" tIns="91425" rIns="91425" bIns="91425" anchor="t" anchorCtr="0">
            <a:noAutofit/>
          </a:bodyPr>
          <a:lstStyle/>
          <a:p>
            <a:pPr algn="l"/>
            <a:r>
              <a:rPr lang="en-US" dirty="0"/>
              <a:t>A hotel owner uses BI analytical applications to gather statistical information regarding average occupancy and room rate. It helps to find aggregate revenue generated per room.</a:t>
            </a:r>
          </a:p>
          <a:p>
            <a:pPr algn="l"/>
            <a:r>
              <a:rPr lang="en-US" dirty="0"/>
              <a:t>It also collects statistics on market share and data from customer surveys from each hotel to decides its competitive position in various markets.</a:t>
            </a:r>
          </a:p>
          <a:p>
            <a:pPr algn="l"/>
            <a:r>
              <a:rPr lang="en-US" dirty="0"/>
              <a:t>By analyzing these trends year by year, month by month and day by day helps management to offer discounts on room rentals.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5"/>
          </p:nvPr>
        </p:nvSpPr>
        <p:spPr>
          <a:xfrm>
            <a:off x="868183" y="1244788"/>
            <a:ext cx="2392468" cy="4007695"/>
          </a:xfrm>
        </p:spPr>
        <p:txBody>
          <a:bodyPr/>
          <a:lstStyle/>
          <a:p>
            <a:r>
              <a:rPr lang="en-US" dirty="0"/>
              <a:t>According to the survey, the number of students who feel understanding about our data preprocess step accounts for 80% and 20% of the students feel a little understanding. Especially, there is no student who does not understand about our data preprocess step. That proves that our team has handled our data preprocess step very well.</a:t>
            </a:r>
          </a:p>
          <a:p>
            <a:endParaRPr lang="en-US" dirty="0"/>
          </a:p>
        </p:txBody>
      </p:sp>
      <p:sp>
        <p:nvSpPr>
          <p:cNvPr id="9" name="Title 1"/>
          <p:cNvSpPr>
            <a:spLocks noGrp="1"/>
          </p:cNvSpPr>
          <p:nvPr>
            <p:ph type="title"/>
          </p:nvPr>
        </p:nvSpPr>
        <p:spPr>
          <a:xfrm>
            <a:off x="1609060" y="161118"/>
            <a:ext cx="5680823" cy="887960"/>
          </a:xfrm>
        </p:spPr>
        <p:txBody>
          <a:bodyPr/>
          <a:lstStyle/>
          <a:p>
            <a:r>
              <a:rPr lang="en-US" dirty="0"/>
              <a:t>Feedback from other students after watching the presentation</a:t>
            </a:r>
          </a:p>
        </p:txBody>
      </p:sp>
      <p:pic>
        <p:nvPicPr>
          <p:cNvPr id="10" name="Picture 9"/>
          <p:cNvPicPr/>
          <p:nvPr/>
        </p:nvPicPr>
        <p:blipFill>
          <a:blip r:embed="rId2"/>
          <a:stretch>
            <a:fillRect/>
          </a:stretch>
        </p:blipFill>
        <p:spPr>
          <a:xfrm>
            <a:off x="3534617" y="1318438"/>
            <a:ext cx="4914723" cy="2241483"/>
          </a:xfrm>
          <a:prstGeom prst="rect">
            <a:avLst/>
          </a:prstGeom>
        </p:spPr>
      </p:pic>
    </p:spTree>
    <p:extLst>
      <p:ext uri="{BB962C8B-B14F-4D97-AF65-F5344CB8AC3E}">
        <p14:creationId xmlns:p14="http://schemas.microsoft.com/office/powerpoint/2010/main" val="15938310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5"/>
          </p:nvPr>
        </p:nvSpPr>
        <p:spPr>
          <a:xfrm>
            <a:off x="1095012" y="1932361"/>
            <a:ext cx="1764900" cy="1902447"/>
          </a:xfrm>
        </p:spPr>
        <p:txBody>
          <a:bodyPr/>
          <a:lstStyle/>
          <a:p>
            <a:r>
              <a:rPr lang="en-US" dirty="0"/>
              <a:t>100% of students feel that the way of data processing is good. That shows that my team has handled the data very well.</a:t>
            </a:r>
          </a:p>
          <a:p>
            <a:endParaRPr lang="en-US" dirty="0"/>
          </a:p>
        </p:txBody>
      </p:sp>
      <p:sp>
        <p:nvSpPr>
          <p:cNvPr id="9" name="Title 1"/>
          <p:cNvSpPr>
            <a:spLocks noGrp="1"/>
          </p:cNvSpPr>
          <p:nvPr>
            <p:ph type="title"/>
          </p:nvPr>
        </p:nvSpPr>
        <p:spPr>
          <a:xfrm>
            <a:off x="1609060" y="161118"/>
            <a:ext cx="5680823" cy="887960"/>
          </a:xfrm>
        </p:spPr>
        <p:txBody>
          <a:bodyPr/>
          <a:lstStyle/>
          <a:p>
            <a:r>
              <a:rPr lang="en-US" dirty="0"/>
              <a:t>Feedback from other students after watching the presentation</a:t>
            </a:r>
          </a:p>
        </p:txBody>
      </p:sp>
      <p:pic>
        <p:nvPicPr>
          <p:cNvPr id="10" name="Picture 9"/>
          <p:cNvPicPr/>
          <p:nvPr/>
        </p:nvPicPr>
        <p:blipFill>
          <a:blip r:embed="rId2"/>
          <a:stretch>
            <a:fillRect/>
          </a:stretch>
        </p:blipFill>
        <p:spPr>
          <a:xfrm>
            <a:off x="3648030" y="1487713"/>
            <a:ext cx="4787132" cy="2331535"/>
          </a:xfrm>
          <a:prstGeom prst="rect">
            <a:avLst/>
          </a:prstGeom>
        </p:spPr>
      </p:pic>
    </p:spTree>
    <p:extLst>
      <p:ext uri="{BB962C8B-B14F-4D97-AF65-F5344CB8AC3E}">
        <p14:creationId xmlns:p14="http://schemas.microsoft.com/office/powerpoint/2010/main" val="3785093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5"/>
          </p:nvPr>
        </p:nvSpPr>
        <p:spPr>
          <a:xfrm>
            <a:off x="690975" y="1258966"/>
            <a:ext cx="3313956" cy="3398095"/>
          </a:xfrm>
        </p:spPr>
        <p:txBody>
          <a:bodyPr/>
          <a:lstStyle/>
          <a:p>
            <a:r>
              <a:rPr lang="en-US" dirty="0"/>
              <a:t>According to a survey, 40% of students feel that they understand our dashboard. However, the number of students who feel a little understanding makes up 50% and 10% of the students feel that they do not understand our dashboard. That said, our dashboard is really not good when the percentage of students who know the dashboard is only 40%, less than half of the students. Therefore, we will have to improve the dashboard handling in the next time.</a:t>
            </a:r>
          </a:p>
          <a:p>
            <a:endParaRPr lang="en-US" dirty="0"/>
          </a:p>
        </p:txBody>
      </p:sp>
      <p:sp>
        <p:nvSpPr>
          <p:cNvPr id="9" name="Title 1"/>
          <p:cNvSpPr>
            <a:spLocks noGrp="1"/>
          </p:cNvSpPr>
          <p:nvPr>
            <p:ph type="title"/>
          </p:nvPr>
        </p:nvSpPr>
        <p:spPr>
          <a:xfrm>
            <a:off x="1609060" y="161118"/>
            <a:ext cx="5680823" cy="887960"/>
          </a:xfrm>
        </p:spPr>
        <p:txBody>
          <a:bodyPr/>
          <a:lstStyle/>
          <a:p>
            <a:r>
              <a:rPr lang="en-US" dirty="0"/>
              <a:t>Feedback from other students after watching the presentation</a:t>
            </a:r>
          </a:p>
        </p:txBody>
      </p:sp>
      <p:pic>
        <p:nvPicPr>
          <p:cNvPr id="10" name="Picture 9"/>
          <p:cNvPicPr/>
          <p:nvPr/>
        </p:nvPicPr>
        <p:blipFill>
          <a:blip r:embed="rId2"/>
          <a:stretch>
            <a:fillRect/>
          </a:stretch>
        </p:blipFill>
        <p:spPr>
          <a:xfrm>
            <a:off x="4080421" y="1580707"/>
            <a:ext cx="4439802" cy="2048539"/>
          </a:xfrm>
          <a:prstGeom prst="rect">
            <a:avLst/>
          </a:prstGeom>
        </p:spPr>
      </p:pic>
    </p:spTree>
    <p:extLst>
      <p:ext uri="{BB962C8B-B14F-4D97-AF65-F5344CB8AC3E}">
        <p14:creationId xmlns:p14="http://schemas.microsoft.com/office/powerpoint/2010/main" val="1107547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5"/>
          </p:nvPr>
        </p:nvSpPr>
        <p:spPr>
          <a:xfrm>
            <a:off x="898398" y="1450352"/>
            <a:ext cx="3462812" cy="2958616"/>
          </a:xfrm>
        </p:spPr>
        <p:txBody>
          <a:bodyPr/>
          <a:lstStyle/>
          <a:p>
            <a:r>
              <a:rPr lang="en-US" dirty="0"/>
              <a:t>According to the survey, the number of students who feel the dashboard can be useful in analysis accounts for 77.8%. That shows that we have also used the data in a reasonable way to make it easier to analyze. However, the number of students who felt the dashboard </a:t>
            </a:r>
            <a:r>
              <a:rPr lang="en-US" dirty="0" smtClean="0"/>
              <a:t>can not </a:t>
            </a:r>
            <a:r>
              <a:rPr lang="en-US" dirty="0"/>
              <a:t>be useful in analysis accounted for 22.2% because we had dashboards that didn't make much sense and couldn't extract much information. We will improve this skill in the future.</a:t>
            </a:r>
          </a:p>
          <a:p>
            <a:endParaRPr lang="en-US" dirty="0"/>
          </a:p>
        </p:txBody>
      </p:sp>
      <p:pic>
        <p:nvPicPr>
          <p:cNvPr id="9" name="Picture 8"/>
          <p:cNvPicPr/>
          <p:nvPr/>
        </p:nvPicPr>
        <p:blipFill>
          <a:blip r:embed="rId2"/>
          <a:stretch>
            <a:fillRect/>
          </a:stretch>
        </p:blipFill>
        <p:spPr>
          <a:xfrm>
            <a:off x="4361210" y="1573619"/>
            <a:ext cx="4003070" cy="2225306"/>
          </a:xfrm>
          <a:prstGeom prst="rect">
            <a:avLst/>
          </a:prstGeom>
        </p:spPr>
      </p:pic>
      <p:sp>
        <p:nvSpPr>
          <p:cNvPr id="10" name="Title 1"/>
          <p:cNvSpPr>
            <a:spLocks noGrp="1"/>
          </p:cNvSpPr>
          <p:nvPr>
            <p:ph type="title"/>
          </p:nvPr>
        </p:nvSpPr>
        <p:spPr>
          <a:xfrm>
            <a:off x="1609060" y="161118"/>
            <a:ext cx="5680823" cy="887960"/>
          </a:xfrm>
        </p:spPr>
        <p:txBody>
          <a:bodyPr/>
          <a:lstStyle/>
          <a:p>
            <a:r>
              <a:rPr lang="en-US" dirty="0"/>
              <a:t>Feedback from other students after watching the presentation</a:t>
            </a:r>
          </a:p>
        </p:txBody>
      </p:sp>
    </p:spTree>
    <p:extLst>
      <p:ext uri="{BB962C8B-B14F-4D97-AF65-F5344CB8AC3E}">
        <p14:creationId xmlns:p14="http://schemas.microsoft.com/office/powerpoint/2010/main" val="7699955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5"/>
          </p:nvPr>
        </p:nvSpPr>
        <p:spPr>
          <a:xfrm>
            <a:off x="1080835" y="1691357"/>
            <a:ext cx="2831945" cy="2235602"/>
          </a:xfrm>
        </p:spPr>
        <p:txBody>
          <a:bodyPr/>
          <a:lstStyle/>
          <a:p>
            <a:r>
              <a:rPr lang="en-US" dirty="0"/>
              <a:t>According to the group survey I obtained, most students feel that our data processing is very good. Besides, there are some opinions that our team should use functions for the code instead of using multiple for loops. That we will improve in the future.</a:t>
            </a:r>
          </a:p>
          <a:p>
            <a:endParaRPr lang="en-US" dirty="0"/>
          </a:p>
        </p:txBody>
      </p:sp>
      <p:sp>
        <p:nvSpPr>
          <p:cNvPr id="9" name="Title 1"/>
          <p:cNvSpPr>
            <a:spLocks noGrp="1"/>
          </p:cNvSpPr>
          <p:nvPr>
            <p:ph type="title"/>
          </p:nvPr>
        </p:nvSpPr>
        <p:spPr>
          <a:xfrm>
            <a:off x="1609060" y="161118"/>
            <a:ext cx="5680823" cy="887960"/>
          </a:xfrm>
        </p:spPr>
        <p:txBody>
          <a:bodyPr/>
          <a:lstStyle/>
          <a:p>
            <a:r>
              <a:rPr lang="en-US" dirty="0"/>
              <a:t>Feedback from other students after watching the presentation</a:t>
            </a:r>
          </a:p>
        </p:txBody>
      </p:sp>
      <p:pic>
        <p:nvPicPr>
          <p:cNvPr id="10" name="Picture 9"/>
          <p:cNvPicPr/>
          <p:nvPr/>
        </p:nvPicPr>
        <p:blipFill>
          <a:blip r:embed="rId2"/>
          <a:stretch>
            <a:fillRect/>
          </a:stretch>
        </p:blipFill>
        <p:spPr>
          <a:xfrm>
            <a:off x="4089989" y="1583526"/>
            <a:ext cx="4099826" cy="2343433"/>
          </a:xfrm>
          <a:prstGeom prst="rect">
            <a:avLst/>
          </a:prstGeom>
        </p:spPr>
      </p:pic>
    </p:spTree>
    <p:extLst>
      <p:ext uri="{BB962C8B-B14F-4D97-AF65-F5344CB8AC3E}">
        <p14:creationId xmlns:p14="http://schemas.microsoft.com/office/powerpoint/2010/main" val="6381783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5"/>
          </p:nvPr>
        </p:nvSpPr>
        <p:spPr>
          <a:xfrm>
            <a:off x="981597" y="1896920"/>
            <a:ext cx="2392467" cy="2086746"/>
          </a:xfrm>
        </p:spPr>
        <p:txBody>
          <a:bodyPr/>
          <a:lstStyle/>
          <a:p>
            <a:r>
              <a:rPr lang="en-US" dirty="0"/>
              <a:t>Most students feel our dashboard is fine, however, because we use gender column many times in many dashboards, it makes our analysis data not rich. Our team will improve this in the future.</a:t>
            </a:r>
          </a:p>
          <a:p>
            <a:endParaRPr lang="en-US" dirty="0"/>
          </a:p>
        </p:txBody>
      </p:sp>
      <p:sp>
        <p:nvSpPr>
          <p:cNvPr id="9" name="Title 1"/>
          <p:cNvSpPr>
            <a:spLocks noGrp="1"/>
          </p:cNvSpPr>
          <p:nvPr>
            <p:ph type="title"/>
          </p:nvPr>
        </p:nvSpPr>
        <p:spPr>
          <a:xfrm>
            <a:off x="1609060" y="161118"/>
            <a:ext cx="5680823" cy="887960"/>
          </a:xfrm>
        </p:spPr>
        <p:txBody>
          <a:bodyPr/>
          <a:lstStyle/>
          <a:p>
            <a:r>
              <a:rPr lang="en-US" dirty="0"/>
              <a:t>Feedback from other students after watching the presentation</a:t>
            </a:r>
          </a:p>
        </p:txBody>
      </p:sp>
      <p:pic>
        <p:nvPicPr>
          <p:cNvPr id="10" name="Picture 9"/>
          <p:cNvPicPr/>
          <p:nvPr/>
        </p:nvPicPr>
        <p:blipFill>
          <a:blip r:embed="rId2"/>
          <a:stretch>
            <a:fillRect/>
          </a:stretch>
        </p:blipFill>
        <p:spPr>
          <a:xfrm>
            <a:off x="3866353" y="1460205"/>
            <a:ext cx="4228568" cy="2670456"/>
          </a:xfrm>
          <a:prstGeom prst="rect">
            <a:avLst/>
          </a:prstGeom>
        </p:spPr>
      </p:pic>
    </p:spTree>
    <p:extLst>
      <p:ext uri="{BB962C8B-B14F-4D97-AF65-F5344CB8AC3E}">
        <p14:creationId xmlns:p14="http://schemas.microsoft.com/office/powerpoint/2010/main" val="17814775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sp>
        <p:nvSpPr>
          <p:cNvPr id="3605" name="Google Shape;3605;p63"/>
          <p:cNvSpPr txBox="1">
            <a:spLocks noGrp="1"/>
          </p:cNvSpPr>
          <p:nvPr>
            <p:ph type="title"/>
          </p:nvPr>
        </p:nvSpPr>
        <p:spPr>
          <a:xfrm>
            <a:off x="2145702" y="255180"/>
            <a:ext cx="49377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dirty="0"/>
              <a:t>Thanks</a:t>
            </a:r>
            <a:br>
              <a:rPr lang="en" sz="7200" dirty="0"/>
            </a:br>
            <a:r>
              <a:rPr lang="en" sz="7200" dirty="0"/>
              <a:t>For Watching!</a:t>
            </a:r>
            <a:endParaRPr sz="7200" dirty="0"/>
          </a:p>
        </p:txBody>
      </p:sp>
      <p:grpSp>
        <p:nvGrpSpPr>
          <p:cNvPr id="3608" name="Google Shape;3608;p63"/>
          <p:cNvGrpSpPr/>
          <p:nvPr/>
        </p:nvGrpSpPr>
        <p:grpSpPr>
          <a:xfrm>
            <a:off x="3620348" y="4497533"/>
            <a:ext cx="1681025" cy="338359"/>
            <a:chOff x="3733763" y="3183525"/>
            <a:chExt cx="1681025" cy="338359"/>
          </a:xfrm>
        </p:grpSpPr>
        <p:sp>
          <p:nvSpPr>
            <p:cNvPr id="3609" name="Google Shape;3609;p63"/>
            <p:cNvSpPr/>
            <p:nvPr/>
          </p:nvSpPr>
          <p:spPr>
            <a:xfrm>
              <a:off x="3733763" y="3183525"/>
              <a:ext cx="338345" cy="338295"/>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0" name="Google Shape;3610;p63"/>
            <p:cNvGrpSpPr/>
            <p:nvPr/>
          </p:nvGrpSpPr>
          <p:grpSpPr>
            <a:xfrm>
              <a:off x="4166051" y="3183552"/>
              <a:ext cx="338366" cy="338332"/>
              <a:chOff x="812101" y="2571761"/>
              <a:chExt cx="417066" cy="417024"/>
            </a:xfrm>
          </p:grpSpPr>
          <p:sp>
            <p:nvSpPr>
              <p:cNvPr id="3611" name="Google Shape;3611;p63"/>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3"/>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3"/>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3"/>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63"/>
            <p:cNvGrpSpPr/>
            <p:nvPr/>
          </p:nvGrpSpPr>
          <p:grpSpPr>
            <a:xfrm>
              <a:off x="4598397" y="3183552"/>
              <a:ext cx="338332" cy="338332"/>
              <a:chOff x="1323129" y="2571761"/>
              <a:chExt cx="417024" cy="417024"/>
            </a:xfrm>
          </p:grpSpPr>
          <p:sp>
            <p:nvSpPr>
              <p:cNvPr id="3616" name="Google Shape;3616;p63"/>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3"/>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3"/>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3"/>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0" name="Google Shape;3620;p63"/>
            <p:cNvSpPr/>
            <p:nvPr/>
          </p:nvSpPr>
          <p:spPr>
            <a:xfrm>
              <a:off x="5074766" y="3214044"/>
              <a:ext cx="340022" cy="277263"/>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2392801" y="3606159"/>
            <a:ext cx="4291534" cy="762066"/>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49"/>
        <p:cNvGrpSpPr/>
        <p:nvPr/>
      </p:nvGrpSpPr>
      <p:grpSpPr>
        <a:xfrm>
          <a:off x="0" y="0"/>
          <a:ext cx="0" cy="0"/>
          <a:chOff x="0" y="0"/>
          <a:chExt cx="0" cy="0"/>
        </a:xfrm>
      </p:grpSpPr>
      <p:sp>
        <p:nvSpPr>
          <p:cNvPr id="4951" name="Google Shape;4951;p65"/>
          <p:cNvSpPr txBox="1">
            <a:spLocks noGrp="1"/>
          </p:cNvSpPr>
          <p:nvPr>
            <p:ph type="body" idx="2"/>
          </p:nvPr>
        </p:nvSpPr>
        <p:spPr>
          <a:xfrm>
            <a:off x="1729562" y="1055464"/>
            <a:ext cx="5874197" cy="3524400"/>
          </a:xfrm>
          <a:prstGeom prst="rect">
            <a:avLst/>
          </a:prstGeom>
        </p:spPr>
        <p:txBody>
          <a:bodyPr spcFirstLastPara="1" wrap="square" lIns="91425" tIns="91425" rIns="91425" bIns="91425" anchor="t" anchorCtr="0">
            <a:noAutofit/>
          </a:bodyPr>
          <a:lstStyle/>
          <a:p>
            <a:pPr marL="0" lvl="0" indent="0">
              <a:buNone/>
            </a:pPr>
            <a:r>
              <a:rPr lang="en-US" sz="1800" dirty="0">
                <a:solidFill>
                  <a:schemeClr val="accent1"/>
                </a:solidFill>
                <a:latin typeface="Barlow Semi Condensed Medium"/>
                <a:ea typeface="Barlow Semi Condensed Medium"/>
                <a:cs typeface="Barlow Semi Condensed Medium"/>
                <a:sym typeface="Barlow Semi Condensed Medium"/>
                <a:hlinkClick r:id="rId3"/>
              </a:rPr>
              <a:t>https://www.guru99.com/business-intelligence-definition-example.html</a:t>
            </a:r>
            <a:endParaRPr lang="en-US" sz="1800" dirty="0">
              <a:solidFill>
                <a:schemeClr val="accent1"/>
              </a:solidFill>
              <a:latin typeface="Barlow Semi Condensed Medium"/>
              <a:ea typeface="Barlow Semi Condensed Medium"/>
              <a:cs typeface="Barlow Semi Condensed Medium"/>
              <a:sym typeface="Barlow Semi Condensed Medium"/>
            </a:endParaRPr>
          </a:p>
          <a:p>
            <a:pPr marL="0" lvl="0" indent="0">
              <a:buNone/>
            </a:pPr>
            <a:r>
              <a:rPr lang="en-US" sz="1800" dirty="0">
                <a:solidFill>
                  <a:schemeClr val="accent1"/>
                </a:solidFill>
                <a:latin typeface="Barlow Semi Condensed Medium"/>
                <a:ea typeface="Barlow Semi Condensed Medium"/>
                <a:cs typeface="Barlow Semi Condensed Medium"/>
                <a:sym typeface="Barlow Semi Condensed Medium"/>
                <a:hlinkClick r:id="rId4"/>
              </a:rPr>
              <a:t>https://dataintegration.info/business-intelligence</a:t>
            </a:r>
            <a:endParaRPr lang="en-US" sz="1800" dirty="0">
              <a:solidFill>
                <a:schemeClr val="accent1"/>
              </a:solidFill>
              <a:latin typeface="Barlow Semi Condensed Medium"/>
              <a:ea typeface="Barlow Semi Condensed Medium"/>
              <a:cs typeface="Barlow Semi Condensed Medium"/>
              <a:sym typeface="Barlow Semi Condensed Medium"/>
            </a:endParaRPr>
          </a:p>
          <a:p>
            <a:pPr marL="0" lvl="0" indent="0">
              <a:buNone/>
            </a:pPr>
            <a:r>
              <a:rPr lang="en-US" sz="1800" dirty="0">
                <a:solidFill>
                  <a:schemeClr val="accent1"/>
                </a:solidFill>
                <a:latin typeface="Barlow Semi Condensed Medium"/>
                <a:ea typeface="Barlow Semi Condensed Medium"/>
                <a:cs typeface="Barlow Semi Condensed Medium"/>
                <a:sym typeface="Barlow Semi Condensed Medium"/>
                <a:hlinkClick r:id="rId5"/>
              </a:rPr>
              <a:t>https://quantrimang.com/python-la-gi-tai-sao-nen-chon-python-140518</a:t>
            </a:r>
            <a:endParaRPr lang="en-US" sz="1800" dirty="0">
              <a:solidFill>
                <a:schemeClr val="accent1"/>
              </a:solidFill>
              <a:latin typeface="Barlow Semi Condensed Medium"/>
              <a:ea typeface="Barlow Semi Condensed Medium"/>
              <a:cs typeface="Barlow Semi Condensed Medium"/>
              <a:sym typeface="Barlow Semi Condensed Medium"/>
            </a:endParaRPr>
          </a:p>
          <a:p>
            <a:pPr marL="0" lvl="0" indent="0">
              <a:buNone/>
            </a:pPr>
            <a:r>
              <a:rPr lang="en-US" sz="1800" dirty="0">
                <a:solidFill>
                  <a:schemeClr val="accent1"/>
                </a:solidFill>
                <a:latin typeface="Barlow Semi Condensed Medium"/>
                <a:ea typeface="Barlow Semi Condensed Medium"/>
                <a:cs typeface="Barlow Semi Condensed Medium"/>
                <a:sym typeface="Barlow Semi Condensed Medium"/>
                <a:hlinkClick r:id="rId6"/>
              </a:rPr>
              <a:t>https://tino.org/vi/tableau-la-gi/</a:t>
            </a:r>
            <a:endParaRPr lang="en-US" sz="1800" dirty="0">
              <a:solidFill>
                <a:schemeClr val="accent1"/>
              </a:solidFill>
              <a:latin typeface="Barlow Semi Condensed Medium"/>
              <a:ea typeface="Barlow Semi Condensed Medium"/>
              <a:cs typeface="Barlow Semi Condensed Medium"/>
              <a:sym typeface="Barlow Semi Condensed Medium"/>
            </a:endParaRPr>
          </a:p>
          <a:p>
            <a:pPr marL="0" lvl="0" indent="0">
              <a:buNone/>
            </a:pPr>
            <a:r>
              <a:rPr lang="en-US" sz="1800" dirty="0">
                <a:solidFill>
                  <a:schemeClr val="accent1"/>
                </a:solidFill>
                <a:latin typeface="Barlow Semi Condensed Medium"/>
                <a:ea typeface="Barlow Semi Condensed Medium"/>
                <a:cs typeface="Barlow Semi Condensed Medium"/>
                <a:sym typeface="Barlow Semi Condensed Medium"/>
              </a:rPr>
              <a:t>https://dataintegration.info/business-intelligence</a:t>
            </a:r>
          </a:p>
        </p:txBody>
      </p:sp>
      <p:sp>
        <p:nvSpPr>
          <p:cNvPr id="4952" name="Google Shape;4952;p65"/>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Reference</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5836259" y="2971752"/>
            <a:ext cx="3328464" cy="2108040"/>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8" name="Google Shape;2138;p37"/>
          <p:cNvSpPr txBox="1">
            <a:spLocks noGrp="1"/>
          </p:cNvSpPr>
          <p:nvPr>
            <p:ph type="title"/>
          </p:nvPr>
        </p:nvSpPr>
        <p:spPr>
          <a:xfrm>
            <a:off x="5809197" y="179916"/>
            <a:ext cx="2615100" cy="576000"/>
          </a:xfrm>
          <a:prstGeom prst="rect">
            <a:avLst/>
          </a:prstGeom>
        </p:spPr>
        <p:txBody>
          <a:bodyPr spcFirstLastPara="1" wrap="square" lIns="91425" tIns="91425" rIns="91425" bIns="91425" anchor="ctr" anchorCtr="0">
            <a:noAutofit/>
          </a:bodyPr>
          <a:lstStyle/>
          <a:p>
            <a:pPr lvl="0"/>
            <a:r>
              <a:rPr lang="en-US" dirty="0"/>
              <a:t>BI techniques </a:t>
            </a:r>
            <a:endParaRPr dirty="0"/>
          </a:p>
        </p:txBody>
      </p:sp>
      <p:sp>
        <p:nvSpPr>
          <p:cNvPr id="2139" name="Google Shape;2139;p37"/>
          <p:cNvSpPr txBox="1">
            <a:spLocks noGrp="1"/>
          </p:cNvSpPr>
          <p:nvPr>
            <p:ph type="subTitle" idx="2"/>
          </p:nvPr>
        </p:nvSpPr>
        <p:spPr>
          <a:xfrm>
            <a:off x="1051314" y="4257394"/>
            <a:ext cx="2615100" cy="576000"/>
          </a:xfrm>
          <a:prstGeom prst="rect">
            <a:avLst/>
          </a:prstGeom>
        </p:spPr>
        <p:txBody>
          <a:bodyPr spcFirstLastPara="1" wrap="square" lIns="91425" tIns="91425" rIns="91425" bIns="91425" anchor="t" anchorCtr="0">
            <a:noAutofit/>
          </a:bodyPr>
          <a:lstStyle/>
          <a:p>
            <a:pPr lvl="0">
              <a:buClr>
                <a:schemeClr val="dk1"/>
              </a:buClr>
              <a:buSzPts val="1100"/>
            </a:pPr>
            <a:r>
              <a:rPr lang="en-US" sz="1400" dirty="0"/>
              <a:t>Statistical analysis is used for devising and analyzing the results from data mining.</a:t>
            </a:r>
            <a:endParaRPr sz="1400" dirty="0">
              <a:sym typeface="Barlow Semi Condensed"/>
            </a:endParaRPr>
          </a:p>
        </p:txBody>
      </p:sp>
      <p:sp>
        <p:nvSpPr>
          <p:cNvPr id="2140" name="Google Shape;2140;p37"/>
          <p:cNvSpPr txBox="1">
            <a:spLocks noGrp="1"/>
          </p:cNvSpPr>
          <p:nvPr>
            <p:ph type="subTitle" idx="1"/>
          </p:nvPr>
        </p:nvSpPr>
        <p:spPr>
          <a:xfrm>
            <a:off x="1199642" y="3945549"/>
            <a:ext cx="2615100" cy="384000"/>
          </a:xfrm>
          <a:prstGeom prst="rect">
            <a:avLst/>
          </a:prstGeom>
        </p:spPr>
        <p:txBody>
          <a:bodyPr spcFirstLastPara="1" wrap="square" lIns="91425" tIns="91425" rIns="91425" bIns="91425" anchor="t" anchorCtr="0">
            <a:noAutofit/>
          </a:bodyPr>
          <a:lstStyle/>
          <a:p>
            <a:pPr lvl="0">
              <a:lnSpc>
                <a:spcPct val="115000"/>
              </a:lnSpc>
            </a:pPr>
            <a:r>
              <a:rPr lang="en-US" sz="1600" dirty="0"/>
              <a:t>Statistical Analysis</a:t>
            </a:r>
            <a:endParaRPr sz="1600" dirty="0"/>
          </a:p>
        </p:txBody>
      </p:sp>
      <p:grpSp>
        <p:nvGrpSpPr>
          <p:cNvPr id="257" name="Google Shape;13591;p63"/>
          <p:cNvGrpSpPr/>
          <p:nvPr/>
        </p:nvGrpSpPr>
        <p:grpSpPr>
          <a:xfrm>
            <a:off x="361072" y="584134"/>
            <a:ext cx="599191" cy="435326"/>
            <a:chOff x="2617693" y="3817325"/>
            <a:chExt cx="420475" cy="326491"/>
          </a:xfrm>
        </p:grpSpPr>
        <p:sp>
          <p:nvSpPr>
            <p:cNvPr id="258" name="Google Shape;13592;p63"/>
            <p:cNvSpPr/>
            <p:nvPr/>
          </p:nvSpPr>
          <p:spPr>
            <a:xfrm>
              <a:off x="2688542" y="3845712"/>
              <a:ext cx="337047" cy="217170"/>
            </a:xfrm>
            <a:custGeom>
              <a:avLst/>
              <a:gdLst/>
              <a:ahLst/>
              <a:cxnLst/>
              <a:rect l="l" t="t" r="r" b="b"/>
              <a:pathLst>
                <a:path w="12835" h="8270" extrusionOk="0">
                  <a:moveTo>
                    <a:pt x="12835" y="1"/>
                  </a:moveTo>
                  <a:lnTo>
                    <a:pt x="1" y="10"/>
                  </a:lnTo>
                  <a:lnTo>
                    <a:pt x="1" y="5284"/>
                  </a:lnTo>
                  <a:lnTo>
                    <a:pt x="900" y="5284"/>
                  </a:lnTo>
                  <a:lnTo>
                    <a:pt x="900" y="5867"/>
                  </a:lnTo>
                  <a:lnTo>
                    <a:pt x="1140" y="5944"/>
                  </a:lnTo>
                  <a:cubicBezTo>
                    <a:pt x="1274" y="5982"/>
                    <a:pt x="1417" y="6040"/>
                    <a:pt x="1542" y="6116"/>
                  </a:cubicBezTo>
                  <a:lnTo>
                    <a:pt x="1771" y="6231"/>
                  </a:lnTo>
                  <a:lnTo>
                    <a:pt x="2183" y="5819"/>
                  </a:lnTo>
                  <a:lnTo>
                    <a:pt x="2843" y="6480"/>
                  </a:lnTo>
                  <a:lnTo>
                    <a:pt x="2432" y="6891"/>
                  </a:lnTo>
                  <a:lnTo>
                    <a:pt x="2547" y="7121"/>
                  </a:lnTo>
                  <a:cubicBezTo>
                    <a:pt x="2623" y="7245"/>
                    <a:pt x="2681" y="7379"/>
                    <a:pt x="2719" y="7523"/>
                  </a:cubicBezTo>
                  <a:lnTo>
                    <a:pt x="2795" y="7762"/>
                  </a:lnTo>
                  <a:lnTo>
                    <a:pt x="3379" y="7762"/>
                  </a:lnTo>
                  <a:lnTo>
                    <a:pt x="3379" y="8269"/>
                  </a:lnTo>
                  <a:lnTo>
                    <a:pt x="12835" y="8269"/>
                  </a:lnTo>
                  <a:lnTo>
                    <a:pt x="12835"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3593;p63"/>
            <p:cNvSpPr/>
            <p:nvPr/>
          </p:nvSpPr>
          <p:spPr>
            <a:xfrm>
              <a:off x="2734786" y="4063119"/>
              <a:ext cx="57089" cy="27153"/>
            </a:xfrm>
            <a:custGeom>
              <a:avLst/>
              <a:gdLst/>
              <a:ahLst/>
              <a:cxnLst/>
              <a:rect l="l" t="t" r="r" b="b"/>
              <a:pathLst>
                <a:path w="2174" h="1034" extrusionOk="0">
                  <a:moveTo>
                    <a:pt x="1235" y="0"/>
                  </a:moveTo>
                  <a:lnTo>
                    <a:pt x="1235" y="38"/>
                  </a:lnTo>
                  <a:lnTo>
                    <a:pt x="479" y="38"/>
                  </a:lnTo>
                  <a:lnTo>
                    <a:pt x="479" y="48"/>
                  </a:lnTo>
                  <a:cubicBezTo>
                    <a:pt x="460" y="431"/>
                    <a:pt x="288" y="775"/>
                    <a:pt x="1" y="1034"/>
                  </a:cubicBezTo>
                  <a:lnTo>
                    <a:pt x="1379" y="1034"/>
                  </a:lnTo>
                  <a:cubicBezTo>
                    <a:pt x="1446" y="890"/>
                    <a:pt x="1494" y="747"/>
                    <a:pt x="1532" y="593"/>
                  </a:cubicBezTo>
                  <a:lnTo>
                    <a:pt x="2173" y="593"/>
                  </a:lnTo>
                  <a:lnTo>
                    <a:pt x="2173"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3594;p63"/>
            <p:cNvSpPr/>
            <p:nvPr/>
          </p:nvSpPr>
          <p:spPr>
            <a:xfrm>
              <a:off x="2747864" y="3991981"/>
              <a:ext cx="44012" cy="70902"/>
            </a:xfrm>
            <a:custGeom>
              <a:avLst/>
              <a:gdLst/>
              <a:ahLst/>
              <a:cxnLst/>
              <a:rect l="l" t="t" r="r" b="b"/>
              <a:pathLst>
                <a:path w="1676" h="2700" extrusionOk="0">
                  <a:moveTo>
                    <a:pt x="307" y="1"/>
                  </a:moveTo>
                  <a:lnTo>
                    <a:pt x="0" y="307"/>
                  </a:lnTo>
                  <a:lnTo>
                    <a:pt x="594" y="910"/>
                  </a:lnTo>
                  <a:lnTo>
                    <a:pt x="182" y="1321"/>
                  </a:lnTo>
                  <a:lnTo>
                    <a:pt x="297" y="1551"/>
                  </a:lnTo>
                  <a:cubicBezTo>
                    <a:pt x="364" y="1675"/>
                    <a:pt x="422" y="1819"/>
                    <a:pt x="469" y="1963"/>
                  </a:cubicBezTo>
                  <a:lnTo>
                    <a:pt x="546" y="2202"/>
                  </a:lnTo>
                  <a:lnTo>
                    <a:pt x="1130" y="2202"/>
                  </a:lnTo>
                  <a:lnTo>
                    <a:pt x="1130" y="2699"/>
                  </a:lnTo>
                  <a:lnTo>
                    <a:pt x="1675" y="2699"/>
                  </a:lnTo>
                  <a:lnTo>
                    <a:pt x="1675" y="2030"/>
                  </a:lnTo>
                  <a:lnTo>
                    <a:pt x="1034" y="2030"/>
                  </a:lnTo>
                  <a:cubicBezTo>
                    <a:pt x="977" y="1790"/>
                    <a:pt x="881" y="1561"/>
                    <a:pt x="757" y="1360"/>
                  </a:cubicBezTo>
                  <a:lnTo>
                    <a:pt x="1206" y="910"/>
                  </a:lnTo>
                  <a:lnTo>
                    <a:pt x="307"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3595;p63"/>
            <p:cNvSpPr/>
            <p:nvPr/>
          </p:nvSpPr>
          <p:spPr>
            <a:xfrm>
              <a:off x="2692823" y="3979927"/>
              <a:ext cx="49027" cy="29411"/>
            </a:xfrm>
            <a:custGeom>
              <a:avLst/>
              <a:gdLst/>
              <a:ahLst/>
              <a:cxnLst/>
              <a:rect l="l" t="t" r="r" b="b"/>
              <a:pathLst>
                <a:path w="1867" h="1120" extrusionOk="0">
                  <a:moveTo>
                    <a:pt x="1" y="0"/>
                  </a:moveTo>
                  <a:lnTo>
                    <a:pt x="1" y="163"/>
                  </a:lnTo>
                  <a:lnTo>
                    <a:pt x="737" y="163"/>
                  </a:lnTo>
                  <a:lnTo>
                    <a:pt x="737" y="756"/>
                  </a:lnTo>
                  <a:lnTo>
                    <a:pt x="977" y="833"/>
                  </a:lnTo>
                  <a:cubicBezTo>
                    <a:pt x="1111" y="871"/>
                    <a:pt x="1254" y="929"/>
                    <a:pt x="1379" y="996"/>
                  </a:cubicBezTo>
                  <a:lnTo>
                    <a:pt x="1608" y="1120"/>
                  </a:lnTo>
                  <a:lnTo>
                    <a:pt x="1867" y="862"/>
                  </a:lnTo>
                  <a:cubicBezTo>
                    <a:pt x="1675" y="766"/>
                    <a:pt x="1484" y="689"/>
                    <a:pt x="1283" y="632"/>
                  </a:cubicBezTo>
                  <a:lnTo>
                    <a:pt x="1283"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3596;p63"/>
            <p:cNvSpPr/>
            <p:nvPr/>
          </p:nvSpPr>
          <p:spPr>
            <a:xfrm>
              <a:off x="2688542" y="3845975"/>
              <a:ext cx="11344" cy="133979"/>
            </a:xfrm>
            <a:custGeom>
              <a:avLst/>
              <a:gdLst/>
              <a:ahLst/>
              <a:cxnLst/>
              <a:rect l="l" t="t" r="r" b="b"/>
              <a:pathLst>
                <a:path w="432" h="5102" extrusionOk="0">
                  <a:moveTo>
                    <a:pt x="1" y="0"/>
                  </a:moveTo>
                  <a:lnTo>
                    <a:pt x="1" y="5101"/>
                  </a:lnTo>
                  <a:lnTo>
                    <a:pt x="432" y="5101"/>
                  </a:lnTo>
                  <a:lnTo>
                    <a:pt x="432"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3597;p63"/>
            <p:cNvSpPr/>
            <p:nvPr/>
          </p:nvSpPr>
          <p:spPr>
            <a:xfrm>
              <a:off x="2688542" y="3844977"/>
              <a:ext cx="337047" cy="11082"/>
            </a:xfrm>
            <a:custGeom>
              <a:avLst/>
              <a:gdLst/>
              <a:ahLst/>
              <a:cxnLst/>
              <a:rect l="l" t="t" r="r" b="b"/>
              <a:pathLst>
                <a:path w="12835" h="422" extrusionOk="0">
                  <a:moveTo>
                    <a:pt x="1" y="0"/>
                  </a:moveTo>
                  <a:lnTo>
                    <a:pt x="1" y="421"/>
                  </a:lnTo>
                  <a:lnTo>
                    <a:pt x="12835" y="421"/>
                  </a:lnTo>
                  <a:lnTo>
                    <a:pt x="12835"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3598;p63"/>
            <p:cNvSpPr/>
            <p:nvPr/>
          </p:nvSpPr>
          <p:spPr>
            <a:xfrm>
              <a:off x="2723232" y="4061596"/>
              <a:ext cx="314936" cy="29936"/>
            </a:xfrm>
            <a:custGeom>
              <a:avLst/>
              <a:gdLst/>
              <a:ahLst/>
              <a:cxnLst/>
              <a:rect l="l" t="t" r="r" b="b"/>
              <a:pathLst>
                <a:path w="11993" h="1140" extrusionOk="0">
                  <a:moveTo>
                    <a:pt x="1675" y="1"/>
                  </a:moveTo>
                  <a:cubicBezTo>
                    <a:pt x="1647" y="1"/>
                    <a:pt x="1628" y="20"/>
                    <a:pt x="1628" y="39"/>
                  </a:cubicBezTo>
                  <a:lnTo>
                    <a:pt x="546" y="39"/>
                  </a:lnTo>
                  <a:cubicBezTo>
                    <a:pt x="517" y="39"/>
                    <a:pt x="498" y="68"/>
                    <a:pt x="498" y="96"/>
                  </a:cubicBezTo>
                  <a:lnTo>
                    <a:pt x="498" y="163"/>
                  </a:lnTo>
                  <a:lnTo>
                    <a:pt x="498" y="202"/>
                  </a:lnTo>
                  <a:lnTo>
                    <a:pt x="498" y="221"/>
                  </a:lnTo>
                  <a:lnTo>
                    <a:pt x="498" y="240"/>
                  </a:lnTo>
                  <a:cubicBezTo>
                    <a:pt x="460" y="565"/>
                    <a:pt x="297" y="852"/>
                    <a:pt x="39" y="1044"/>
                  </a:cubicBezTo>
                  <a:cubicBezTo>
                    <a:pt x="1" y="1072"/>
                    <a:pt x="20" y="1139"/>
                    <a:pt x="68" y="1139"/>
                  </a:cubicBezTo>
                  <a:lnTo>
                    <a:pt x="11935" y="1139"/>
                  </a:lnTo>
                  <a:cubicBezTo>
                    <a:pt x="11963" y="1139"/>
                    <a:pt x="11992" y="1111"/>
                    <a:pt x="11992" y="1082"/>
                  </a:cubicBezTo>
                  <a:lnTo>
                    <a:pt x="11992" y="48"/>
                  </a:lnTo>
                  <a:cubicBezTo>
                    <a:pt x="11983" y="20"/>
                    <a:pt x="11963" y="1"/>
                    <a:pt x="11935"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3599;p63"/>
            <p:cNvSpPr/>
            <p:nvPr/>
          </p:nvSpPr>
          <p:spPr>
            <a:xfrm>
              <a:off x="2676226" y="3817325"/>
              <a:ext cx="361679" cy="29936"/>
            </a:xfrm>
            <a:custGeom>
              <a:avLst/>
              <a:gdLst/>
              <a:ahLst/>
              <a:cxnLst/>
              <a:rect l="l" t="t" r="r" b="b"/>
              <a:pathLst>
                <a:path w="13773" h="1140" extrusionOk="0">
                  <a:moveTo>
                    <a:pt x="49" y="0"/>
                  </a:moveTo>
                  <a:cubicBezTo>
                    <a:pt x="20" y="0"/>
                    <a:pt x="1" y="19"/>
                    <a:pt x="1" y="48"/>
                  </a:cubicBezTo>
                  <a:lnTo>
                    <a:pt x="1" y="1082"/>
                  </a:lnTo>
                  <a:cubicBezTo>
                    <a:pt x="1" y="1110"/>
                    <a:pt x="20" y="1139"/>
                    <a:pt x="49" y="1139"/>
                  </a:cubicBezTo>
                  <a:lnTo>
                    <a:pt x="13725" y="1139"/>
                  </a:lnTo>
                  <a:cubicBezTo>
                    <a:pt x="13753" y="1139"/>
                    <a:pt x="13773" y="1110"/>
                    <a:pt x="13773" y="1082"/>
                  </a:cubicBezTo>
                  <a:lnTo>
                    <a:pt x="13773" y="48"/>
                  </a:lnTo>
                  <a:cubicBezTo>
                    <a:pt x="13773" y="19"/>
                    <a:pt x="13753" y="0"/>
                    <a:pt x="13725"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3600;p63"/>
            <p:cNvSpPr/>
            <p:nvPr/>
          </p:nvSpPr>
          <p:spPr>
            <a:xfrm>
              <a:off x="2812463" y="3959051"/>
              <a:ext cx="28413" cy="66123"/>
            </a:xfrm>
            <a:custGeom>
              <a:avLst/>
              <a:gdLst/>
              <a:ahLst/>
              <a:cxnLst/>
              <a:rect l="l" t="t" r="r" b="b"/>
              <a:pathLst>
                <a:path w="1082" h="2518" extrusionOk="0">
                  <a:moveTo>
                    <a:pt x="0" y="1"/>
                  </a:moveTo>
                  <a:lnTo>
                    <a:pt x="0" y="2518"/>
                  </a:lnTo>
                  <a:lnTo>
                    <a:pt x="1081" y="2518"/>
                  </a:lnTo>
                  <a:lnTo>
                    <a:pt x="1081"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3601;p63"/>
            <p:cNvSpPr/>
            <p:nvPr/>
          </p:nvSpPr>
          <p:spPr>
            <a:xfrm>
              <a:off x="2860966" y="3930664"/>
              <a:ext cx="28413" cy="94510"/>
            </a:xfrm>
            <a:custGeom>
              <a:avLst/>
              <a:gdLst/>
              <a:ahLst/>
              <a:cxnLst/>
              <a:rect l="l" t="t" r="r" b="b"/>
              <a:pathLst>
                <a:path w="1082" h="3599" extrusionOk="0">
                  <a:moveTo>
                    <a:pt x="0" y="0"/>
                  </a:moveTo>
                  <a:lnTo>
                    <a:pt x="0" y="3599"/>
                  </a:lnTo>
                  <a:lnTo>
                    <a:pt x="1082" y="3599"/>
                  </a:lnTo>
                  <a:lnTo>
                    <a:pt x="1082"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3602;p63"/>
            <p:cNvSpPr/>
            <p:nvPr/>
          </p:nvSpPr>
          <p:spPr>
            <a:xfrm>
              <a:off x="2908207" y="3947759"/>
              <a:ext cx="28413" cy="77414"/>
            </a:xfrm>
            <a:custGeom>
              <a:avLst/>
              <a:gdLst/>
              <a:ahLst/>
              <a:cxnLst/>
              <a:rect l="l" t="t" r="r" b="b"/>
              <a:pathLst>
                <a:path w="1082" h="2948" extrusionOk="0">
                  <a:moveTo>
                    <a:pt x="0" y="0"/>
                  </a:moveTo>
                  <a:lnTo>
                    <a:pt x="0" y="2948"/>
                  </a:lnTo>
                  <a:lnTo>
                    <a:pt x="1082" y="2948"/>
                  </a:lnTo>
                  <a:lnTo>
                    <a:pt x="1082"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3603;p63"/>
            <p:cNvSpPr/>
            <p:nvPr/>
          </p:nvSpPr>
          <p:spPr>
            <a:xfrm>
              <a:off x="2716693" y="3882161"/>
              <a:ext cx="54069" cy="13603"/>
            </a:xfrm>
            <a:custGeom>
              <a:avLst/>
              <a:gdLst/>
              <a:ahLst/>
              <a:cxnLst/>
              <a:rect l="l" t="t" r="r" b="b"/>
              <a:pathLst>
                <a:path w="2059" h="518" extrusionOk="0">
                  <a:moveTo>
                    <a:pt x="345" y="0"/>
                  </a:moveTo>
                  <a:cubicBezTo>
                    <a:pt x="1" y="0"/>
                    <a:pt x="1" y="517"/>
                    <a:pt x="345" y="517"/>
                  </a:cubicBezTo>
                  <a:lnTo>
                    <a:pt x="1714" y="517"/>
                  </a:lnTo>
                  <a:cubicBezTo>
                    <a:pt x="2058" y="517"/>
                    <a:pt x="2058" y="0"/>
                    <a:pt x="171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3604;p63"/>
            <p:cNvSpPr/>
            <p:nvPr/>
          </p:nvSpPr>
          <p:spPr>
            <a:xfrm>
              <a:off x="2716693" y="3904771"/>
              <a:ext cx="73659" cy="13340"/>
            </a:xfrm>
            <a:custGeom>
              <a:avLst/>
              <a:gdLst/>
              <a:ahLst/>
              <a:cxnLst/>
              <a:rect l="l" t="t" r="r" b="b"/>
              <a:pathLst>
                <a:path w="2805" h="508" extrusionOk="0">
                  <a:moveTo>
                    <a:pt x="345" y="1"/>
                  </a:moveTo>
                  <a:cubicBezTo>
                    <a:pt x="1" y="1"/>
                    <a:pt x="1" y="508"/>
                    <a:pt x="345" y="508"/>
                  </a:cubicBezTo>
                  <a:lnTo>
                    <a:pt x="2470" y="508"/>
                  </a:lnTo>
                  <a:cubicBezTo>
                    <a:pt x="2805" y="508"/>
                    <a:pt x="2805" y="1"/>
                    <a:pt x="2470"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3605;p63"/>
            <p:cNvSpPr/>
            <p:nvPr/>
          </p:nvSpPr>
          <p:spPr>
            <a:xfrm>
              <a:off x="2716693" y="3927145"/>
              <a:ext cx="73659" cy="13603"/>
            </a:xfrm>
            <a:custGeom>
              <a:avLst/>
              <a:gdLst/>
              <a:ahLst/>
              <a:cxnLst/>
              <a:rect l="l" t="t" r="r" b="b"/>
              <a:pathLst>
                <a:path w="2805" h="518" extrusionOk="0">
                  <a:moveTo>
                    <a:pt x="345" y="1"/>
                  </a:moveTo>
                  <a:cubicBezTo>
                    <a:pt x="1" y="1"/>
                    <a:pt x="1" y="517"/>
                    <a:pt x="345" y="517"/>
                  </a:cubicBezTo>
                  <a:lnTo>
                    <a:pt x="2470" y="517"/>
                  </a:lnTo>
                  <a:cubicBezTo>
                    <a:pt x="2805" y="517"/>
                    <a:pt x="2805" y="1"/>
                    <a:pt x="2470"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3606;p63"/>
            <p:cNvSpPr/>
            <p:nvPr/>
          </p:nvSpPr>
          <p:spPr>
            <a:xfrm>
              <a:off x="2716693" y="3949755"/>
              <a:ext cx="73659" cy="13603"/>
            </a:xfrm>
            <a:custGeom>
              <a:avLst/>
              <a:gdLst/>
              <a:ahLst/>
              <a:cxnLst/>
              <a:rect l="l" t="t" r="r" b="b"/>
              <a:pathLst>
                <a:path w="2805" h="518" extrusionOk="0">
                  <a:moveTo>
                    <a:pt x="345" y="1"/>
                  </a:moveTo>
                  <a:cubicBezTo>
                    <a:pt x="1" y="1"/>
                    <a:pt x="1" y="518"/>
                    <a:pt x="345" y="518"/>
                  </a:cubicBezTo>
                  <a:lnTo>
                    <a:pt x="2470" y="518"/>
                  </a:lnTo>
                  <a:cubicBezTo>
                    <a:pt x="2805" y="518"/>
                    <a:pt x="2805" y="1"/>
                    <a:pt x="2470"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3607;p63"/>
            <p:cNvSpPr/>
            <p:nvPr/>
          </p:nvSpPr>
          <p:spPr>
            <a:xfrm>
              <a:off x="2617693" y="3979428"/>
              <a:ext cx="164125" cy="164388"/>
            </a:xfrm>
            <a:custGeom>
              <a:avLst/>
              <a:gdLst/>
              <a:ahLst/>
              <a:cxnLst/>
              <a:rect l="l" t="t" r="r" b="b"/>
              <a:pathLst>
                <a:path w="6250" h="6260" extrusionOk="0">
                  <a:moveTo>
                    <a:pt x="3302" y="1866"/>
                  </a:moveTo>
                  <a:lnTo>
                    <a:pt x="3331" y="1876"/>
                  </a:lnTo>
                  <a:lnTo>
                    <a:pt x="3359" y="1876"/>
                  </a:lnTo>
                  <a:lnTo>
                    <a:pt x="3388" y="1885"/>
                  </a:lnTo>
                  <a:lnTo>
                    <a:pt x="3417" y="1895"/>
                  </a:lnTo>
                  <a:lnTo>
                    <a:pt x="3445" y="1905"/>
                  </a:lnTo>
                  <a:lnTo>
                    <a:pt x="3474" y="1905"/>
                  </a:lnTo>
                  <a:lnTo>
                    <a:pt x="3503" y="1924"/>
                  </a:lnTo>
                  <a:lnTo>
                    <a:pt x="3532" y="1933"/>
                  </a:lnTo>
                  <a:lnTo>
                    <a:pt x="3560" y="1943"/>
                  </a:lnTo>
                  <a:lnTo>
                    <a:pt x="3589" y="1952"/>
                  </a:lnTo>
                  <a:lnTo>
                    <a:pt x="3618" y="1972"/>
                  </a:lnTo>
                  <a:lnTo>
                    <a:pt x="3646" y="1981"/>
                  </a:lnTo>
                  <a:lnTo>
                    <a:pt x="3675" y="1991"/>
                  </a:lnTo>
                  <a:lnTo>
                    <a:pt x="3704" y="2010"/>
                  </a:lnTo>
                  <a:lnTo>
                    <a:pt x="3732" y="2019"/>
                  </a:lnTo>
                  <a:lnTo>
                    <a:pt x="3752" y="2039"/>
                  </a:lnTo>
                  <a:lnTo>
                    <a:pt x="3780" y="2058"/>
                  </a:lnTo>
                  <a:lnTo>
                    <a:pt x="3799" y="2067"/>
                  </a:lnTo>
                  <a:lnTo>
                    <a:pt x="3819" y="2086"/>
                  </a:lnTo>
                  <a:lnTo>
                    <a:pt x="3828" y="2086"/>
                  </a:lnTo>
                  <a:lnTo>
                    <a:pt x="3847" y="2096"/>
                  </a:lnTo>
                  <a:lnTo>
                    <a:pt x="3866" y="2115"/>
                  </a:lnTo>
                  <a:lnTo>
                    <a:pt x="3876" y="2115"/>
                  </a:lnTo>
                  <a:lnTo>
                    <a:pt x="3895" y="2125"/>
                  </a:lnTo>
                  <a:lnTo>
                    <a:pt x="3924" y="2153"/>
                  </a:lnTo>
                  <a:lnTo>
                    <a:pt x="3953" y="2182"/>
                  </a:lnTo>
                  <a:lnTo>
                    <a:pt x="3981" y="2211"/>
                  </a:lnTo>
                  <a:lnTo>
                    <a:pt x="3991" y="2220"/>
                  </a:lnTo>
                  <a:lnTo>
                    <a:pt x="4000" y="2230"/>
                  </a:lnTo>
                  <a:lnTo>
                    <a:pt x="4020" y="2249"/>
                  </a:lnTo>
                  <a:lnTo>
                    <a:pt x="4039" y="2268"/>
                  </a:lnTo>
                  <a:lnTo>
                    <a:pt x="4039" y="2278"/>
                  </a:lnTo>
                  <a:lnTo>
                    <a:pt x="4058" y="2297"/>
                  </a:lnTo>
                  <a:lnTo>
                    <a:pt x="4077" y="2316"/>
                  </a:lnTo>
                  <a:lnTo>
                    <a:pt x="4077" y="2326"/>
                  </a:lnTo>
                  <a:lnTo>
                    <a:pt x="4096" y="2345"/>
                  </a:lnTo>
                  <a:lnTo>
                    <a:pt x="4115" y="2364"/>
                  </a:lnTo>
                  <a:lnTo>
                    <a:pt x="4134" y="2393"/>
                  </a:lnTo>
                  <a:lnTo>
                    <a:pt x="4144" y="2421"/>
                  </a:lnTo>
                  <a:lnTo>
                    <a:pt x="4163" y="2441"/>
                  </a:lnTo>
                  <a:lnTo>
                    <a:pt x="4182" y="2469"/>
                  </a:lnTo>
                  <a:lnTo>
                    <a:pt x="4201" y="2498"/>
                  </a:lnTo>
                  <a:lnTo>
                    <a:pt x="4211" y="2527"/>
                  </a:lnTo>
                  <a:lnTo>
                    <a:pt x="4230" y="2555"/>
                  </a:lnTo>
                  <a:lnTo>
                    <a:pt x="4240" y="2575"/>
                  </a:lnTo>
                  <a:lnTo>
                    <a:pt x="4249" y="2603"/>
                  </a:lnTo>
                  <a:lnTo>
                    <a:pt x="4268" y="2632"/>
                  </a:lnTo>
                  <a:lnTo>
                    <a:pt x="4278" y="2661"/>
                  </a:lnTo>
                  <a:lnTo>
                    <a:pt x="4288" y="2689"/>
                  </a:lnTo>
                  <a:lnTo>
                    <a:pt x="4297" y="2728"/>
                  </a:lnTo>
                  <a:lnTo>
                    <a:pt x="4307" y="2747"/>
                  </a:lnTo>
                  <a:lnTo>
                    <a:pt x="4316" y="2775"/>
                  </a:lnTo>
                  <a:lnTo>
                    <a:pt x="4316" y="2785"/>
                  </a:lnTo>
                  <a:lnTo>
                    <a:pt x="4316" y="2814"/>
                  </a:lnTo>
                  <a:lnTo>
                    <a:pt x="4326" y="2842"/>
                  </a:lnTo>
                  <a:lnTo>
                    <a:pt x="4326" y="2852"/>
                  </a:lnTo>
                  <a:lnTo>
                    <a:pt x="4326" y="2871"/>
                  </a:lnTo>
                  <a:cubicBezTo>
                    <a:pt x="4326" y="2881"/>
                    <a:pt x="4326" y="2890"/>
                    <a:pt x="4326" y="2900"/>
                  </a:cubicBezTo>
                  <a:lnTo>
                    <a:pt x="4326" y="2909"/>
                  </a:lnTo>
                  <a:lnTo>
                    <a:pt x="4326" y="2929"/>
                  </a:lnTo>
                  <a:cubicBezTo>
                    <a:pt x="4326" y="2948"/>
                    <a:pt x="4326" y="2967"/>
                    <a:pt x="4335" y="2986"/>
                  </a:cubicBezTo>
                  <a:lnTo>
                    <a:pt x="4335" y="2996"/>
                  </a:lnTo>
                  <a:lnTo>
                    <a:pt x="4335" y="3024"/>
                  </a:lnTo>
                  <a:lnTo>
                    <a:pt x="4335" y="3034"/>
                  </a:lnTo>
                  <a:cubicBezTo>
                    <a:pt x="4422" y="3072"/>
                    <a:pt x="4431" y="3101"/>
                    <a:pt x="4431" y="3130"/>
                  </a:cubicBezTo>
                  <a:lnTo>
                    <a:pt x="4422" y="3130"/>
                  </a:lnTo>
                  <a:lnTo>
                    <a:pt x="4422" y="3206"/>
                  </a:lnTo>
                  <a:lnTo>
                    <a:pt x="4422" y="3225"/>
                  </a:lnTo>
                  <a:lnTo>
                    <a:pt x="4422" y="3283"/>
                  </a:lnTo>
                  <a:lnTo>
                    <a:pt x="4422" y="3302"/>
                  </a:lnTo>
                  <a:cubicBezTo>
                    <a:pt x="4422" y="3321"/>
                    <a:pt x="4422" y="3350"/>
                    <a:pt x="4412" y="3369"/>
                  </a:cubicBezTo>
                  <a:lnTo>
                    <a:pt x="4412" y="3378"/>
                  </a:lnTo>
                  <a:cubicBezTo>
                    <a:pt x="4412" y="3407"/>
                    <a:pt x="4402" y="3426"/>
                    <a:pt x="4402" y="3455"/>
                  </a:cubicBezTo>
                  <a:lnTo>
                    <a:pt x="4402" y="3465"/>
                  </a:lnTo>
                  <a:cubicBezTo>
                    <a:pt x="4402" y="3484"/>
                    <a:pt x="4383" y="3503"/>
                    <a:pt x="4383" y="3532"/>
                  </a:cubicBezTo>
                  <a:lnTo>
                    <a:pt x="4374" y="3551"/>
                  </a:lnTo>
                  <a:cubicBezTo>
                    <a:pt x="4364" y="3570"/>
                    <a:pt x="4364" y="3589"/>
                    <a:pt x="4355" y="3608"/>
                  </a:cubicBezTo>
                  <a:lnTo>
                    <a:pt x="4355" y="3618"/>
                  </a:lnTo>
                  <a:cubicBezTo>
                    <a:pt x="4335" y="3666"/>
                    <a:pt x="4307" y="3713"/>
                    <a:pt x="4288" y="3761"/>
                  </a:cubicBezTo>
                  <a:lnTo>
                    <a:pt x="4288" y="3771"/>
                  </a:lnTo>
                  <a:lnTo>
                    <a:pt x="4249" y="3828"/>
                  </a:lnTo>
                  <a:lnTo>
                    <a:pt x="4240" y="3838"/>
                  </a:lnTo>
                  <a:cubicBezTo>
                    <a:pt x="4201" y="3905"/>
                    <a:pt x="4154" y="3962"/>
                    <a:pt x="4096" y="4020"/>
                  </a:cubicBezTo>
                  <a:cubicBezTo>
                    <a:pt x="4048" y="4077"/>
                    <a:pt x="3981" y="4125"/>
                    <a:pt x="3924" y="4173"/>
                  </a:cubicBezTo>
                  <a:lnTo>
                    <a:pt x="3895" y="4192"/>
                  </a:lnTo>
                  <a:lnTo>
                    <a:pt x="3857" y="4221"/>
                  </a:lnTo>
                  <a:lnTo>
                    <a:pt x="3838" y="4230"/>
                  </a:lnTo>
                  <a:lnTo>
                    <a:pt x="3809" y="4240"/>
                  </a:lnTo>
                  <a:lnTo>
                    <a:pt x="3799" y="4249"/>
                  </a:lnTo>
                  <a:lnTo>
                    <a:pt x="3771" y="4268"/>
                  </a:lnTo>
                  <a:lnTo>
                    <a:pt x="3761" y="4268"/>
                  </a:lnTo>
                  <a:lnTo>
                    <a:pt x="3704" y="4297"/>
                  </a:lnTo>
                  <a:lnTo>
                    <a:pt x="3665" y="4307"/>
                  </a:lnTo>
                  <a:lnTo>
                    <a:pt x="3637" y="4326"/>
                  </a:lnTo>
                  <a:lnTo>
                    <a:pt x="3627" y="4326"/>
                  </a:lnTo>
                  <a:lnTo>
                    <a:pt x="3579" y="4335"/>
                  </a:lnTo>
                  <a:lnTo>
                    <a:pt x="3541" y="4335"/>
                  </a:lnTo>
                  <a:lnTo>
                    <a:pt x="3503" y="4355"/>
                  </a:lnTo>
                  <a:lnTo>
                    <a:pt x="3455" y="4355"/>
                  </a:lnTo>
                  <a:lnTo>
                    <a:pt x="3378" y="4374"/>
                  </a:lnTo>
                  <a:lnTo>
                    <a:pt x="3359" y="4374"/>
                  </a:lnTo>
                  <a:lnTo>
                    <a:pt x="3292" y="4383"/>
                  </a:lnTo>
                  <a:lnTo>
                    <a:pt x="2929" y="4383"/>
                  </a:lnTo>
                  <a:lnTo>
                    <a:pt x="2842" y="4364"/>
                  </a:lnTo>
                  <a:lnTo>
                    <a:pt x="2814" y="4364"/>
                  </a:lnTo>
                  <a:lnTo>
                    <a:pt x="2766" y="4345"/>
                  </a:lnTo>
                  <a:lnTo>
                    <a:pt x="2728" y="4335"/>
                  </a:lnTo>
                  <a:lnTo>
                    <a:pt x="2680" y="4316"/>
                  </a:lnTo>
                  <a:lnTo>
                    <a:pt x="2670" y="4316"/>
                  </a:lnTo>
                  <a:lnTo>
                    <a:pt x="2632" y="4307"/>
                  </a:lnTo>
                  <a:lnTo>
                    <a:pt x="2594" y="4288"/>
                  </a:lnTo>
                  <a:lnTo>
                    <a:pt x="2527" y="4259"/>
                  </a:lnTo>
                  <a:lnTo>
                    <a:pt x="2517" y="4259"/>
                  </a:lnTo>
                  <a:lnTo>
                    <a:pt x="2498" y="4249"/>
                  </a:lnTo>
                  <a:lnTo>
                    <a:pt x="2460" y="4221"/>
                  </a:lnTo>
                  <a:lnTo>
                    <a:pt x="2440" y="4211"/>
                  </a:lnTo>
                  <a:lnTo>
                    <a:pt x="2431" y="4211"/>
                  </a:lnTo>
                  <a:cubicBezTo>
                    <a:pt x="2106" y="4010"/>
                    <a:pt x="1895" y="3675"/>
                    <a:pt x="1838" y="3292"/>
                  </a:cubicBezTo>
                  <a:lnTo>
                    <a:pt x="1838" y="3283"/>
                  </a:lnTo>
                  <a:cubicBezTo>
                    <a:pt x="1838" y="3264"/>
                    <a:pt x="1838" y="3235"/>
                    <a:pt x="1838" y="3216"/>
                  </a:cubicBezTo>
                  <a:lnTo>
                    <a:pt x="1838" y="3197"/>
                  </a:lnTo>
                  <a:lnTo>
                    <a:pt x="1838" y="3120"/>
                  </a:lnTo>
                  <a:lnTo>
                    <a:pt x="1838" y="3024"/>
                  </a:lnTo>
                  <a:lnTo>
                    <a:pt x="1838" y="3015"/>
                  </a:lnTo>
                  <a:lnTo>
                    <a:pt x="1838" y="2986"/>
                  </a:lnTo>
                  <a:lnTo>
                    <a:pt x="1838" y="2976"/>
                  </a:lnTo>
                  <a:cubicBezTo>
                    <a:pt x="1838" y="2957"/>
                    <a:pt x="1838" y="2938"/>
                    <a:pt x="1838" y="2919"/>
                  </a:cubicBezTo>
                  <a:lnTo>
                    <a:pt x="1838" y="2909"/>
                  </a:lnTo>
                  <a:cubicBezTo>
                    <a:pt x="1838" y="2890"/>
                    <a:pt x="1838" y="2881"/>
                    <a:pt x="1847" y="2871"/>
                  </a:cubicBezTo>
                  <a:lnTo>
                    <a:pt x="1847" y="2842"/>
                  </a:lnTo>
                  <a:lnTo>
                    <a:pt x="1847" y="2833"/>
                  </a:lnTo>
                  <a:lnTo>
                    <a:pt x="1857" y="2804"/>
                  </a:lnTo>
                  <a:lnTo>
                    <a:pt x="1857" y="2785"/>
                  </a:lnTo>
                  <a:lnTo>
                    <a:pt x="1857" y="2775"/>
                  </a:lnTo>
                  <a:lnTo>
                    <a:pt x="1866" y="2747"/>
                  </a:lnTo>
                  <a:lnTo>
                    <a:pt x="1866" y="2718"/>
                  </a:lnTo>
                  <a:lnTo>
                    <a:pt x="1885" y="2689"/>
                  </a:lnTo>
                  <a:lnTo>
                    <a:pt x="1895" y="2661"/>
                  </a:lnTo>
                  <a:lnTo>
                    <a:pt x="1905" y="2632"/>
                  </a:lnTo>
                  <a:lnTo>
                    <a:pt x="1914" y="2603"/>
                  </a:lnTo>
                  <a:lnTo>
                    <a:pt x="1933" y="2575"/>
                  </a:lnTo>
                  <a:lnTo>
                    <a:pt x="1943" y="2546"/>
                  </a:lnTo>
                  <a:lnTo>
                    <a:pt x="1962" y="2517"/>
                  </a:lnTo>
                  <a:lnTo>
                    <a:pt x="1972" y="2498"/>
                  </a:lnTo>
                  <a:lnTo>
                    <a:pt x="1991" y="2469"/>
                  </a:lnTo>
                  <a:lnTo>
                    <a:pt x="2000" y="2441"/>
                  </a:lnTo>
                  <a:lnTo>
                    <a:pt x="2019" y="2412"/>
                  </a:lnTo>
                  <a:lnTo>
                    <a:pt x="2039" y="2393"/>
                  </a:lnTo>
                  <a:lnTo>
                    <a:pt x="2058" y="2364"/>
                  </a:lnTo>
                  <a:lnTo>
                    <a:pt x="2067" y="2335"/>
                  </a:lnTo>
                  <a:lnTo>
                    <a:pt x="2096" y="2316"/>
                  </a:lnTo>
                  <a:lnTo>
                    <a:pt x="2106" y="2297"/>
                  </a:lnTo>
                  <a:lnTo>
                    <a:pt x="2125" y="2268"/>
                  </a:lnTo>
                  <a:lnTo>
                    <a:pt x="2144" y="2259"/>
                  </a:lnTo>
                  <a:lnTo>
                    <a:pt x="2163" y="2230"/>
                  </a:lnTo>
                  <a:lnTo>
                    <a:pt x="2173" y="2220"/>
                  </a:lnTo>
                  <a:lnTo>
                    <a:pt x="2182" y="2211"/>
                  </a:lnTo>
                  <a:lnTo>
                    <a:pt x="2220" y="2173"/>
                  </a:lnTo>
                  <a:lnTo>
                    <a:pt x="2230" y="2173"/>
                  </a:lnTo>
                  <a:lnTo>
                    <a:pt x="2268" y="2134"/>
                  </a:lnTo>
                  <a:lnTo>
                    <a:pt x="2287" y="2125"/>
                  </a:lnTo>
                  <a:lnTo>
                    <a:pt x="2316" y="2096"/>
                  </a:lnTo>
                  <a:lnTo>
                    <a:pt x="2335" y="2086"/>
                  </a:lnTo>
                  <a:lnTo>
                    <a:pt x="2364" y="2067"/>
                  </a:lnTo>
                  <a:lnTo>
                    <a:pt x="2383" y="2048"/>
                  </a:lnTo>
                  <a:lnTo>
                    <a:pt x="2412" y="2029"/>
                  </a:lnTo>
                  <a:lnTo>
                    <a:pt x="2431" y="2019"/>
                  </a:lnTo>
                  <a:lnTo>
                    <a:pt x="2460" y="2010"/>
                  </a:lnTo>
                  <a:lnTo>
                    <a:pt x="2479" y="1991"/>
                  </a:lnTo>
                  <a:lnTo>
                    <a:pt x="2507" y="1981"/>
                  </a:lnTo>
                  <a:lnTo>
                    <a:pt x="2536" y="1972"/>
                  </a:lnTo>
                  <a:lnTo>
                    <a:pt x="2565" y="1952"/>
                  </a:lnTo>
                  <a:lnTo>
                    <a:pt x="2594" y="1943"/>
                  </a:lnTo>
                  <a:lnTo>
                    <a:pt x="2622" y="1933"/>
                  </a:lnTo>
                  <a:lnTo>
                    <a:pt x="2651" y="1924"/>
                  </a:lnTo>
                  <a:lnTo>
                    <a:pt x="2680" y="1905"/>
                  </a:lnTo>
                  <a:lnTo>
                    <a:pt x="2708" y="1905"/>
                  </a:lnTo>
                  <a:lnTo>
                    <a:pt x="2737" y="1895"/>
                  </a:lnTo>
                  <a:lnTo>
                    <a:pt x="2766" y="1885"/>
                  </a:lnTo>
                  <a:lnTo>
                    <a:pt x="2804" y="1876"/>
                  </a:lnTo>
                  <a:lnTo>
                    <a:pt x="2833" y="1876"/>
                  </a:lnTo>
                  <a:lnTo>
                    <a:pt x="2862" y="1866"/>
                  </a:lnTo>
                  <a:close/>
                  <a:moveTo>
                    <a:pt x="2507" y="0"/>
                  </a:moveTo>
                  <a:cubicBezTo>
                    <a:pt x="2460" y="0"/>
                    <a:pt x="2421" y="48"/>
                    <a:pt x="2421" y="96"/>
                  </a:cubicBezTo>
                  <a:lnTo>
                    <a:pt x="2421" y="641"/>
                  </a:lnTo>
                  <a:cubicBezTo>
                    <a:pt x="2230" y="699"/>
                    <a:pt x="2039" y="775"/>
                    <a:pt x="1866" y="871"/>
                  </a:cubicBezTo>
                  <a:lnTo>
                    <a:pt x="1483" y="488"/>
                  </a:lnTo>
                  <a:cubicBezTo>
                    <a:pt x="1464" y="469"/>
                    <a:pt x="1440" y="459"/>
                    <a:pt x="1416" y="459"/>
                  </a:cubicBezTo>
                  <a:cubicBezTo>
                    <a:pt x="1393" y="459"/>
                    <a:pt x="1369" y="469"/>
                    <a:pt x="1349" y="488"/>
                  </a:cubicBezTo>
                  <a:lnTo>
                    <a:pt x="479" y="1350"/>
                  </a:lnTo>
                  <a:cubicBezTo>
                    <a:pt x="440" y="1388"/>
                    <a:pt x="440" y="1445"/>
                    <a:pt x="479" y="1484"/>
                  </a:cubicBezTo>
                  <a:lnTo>
                    <a:pt x="871" y="1876"/>
                  </a:lnTo>
                  <a:cubicBezTo>
                    <a:pt x="775" y="2048"/>
                    <a:pt x="699" y="2230"/>
                    <a:pt x="641" y="2421"/>
                  </a:cubicBezTo>
                  <a:lnTo>
                    <a:pt x="96" y="2421"/>
                  </a:lnTo>
                  <a:cubicBezTo>
                    <a:pt x="38" y="2421"/>
                    <a:pt x="0" y="2460"/>
                    <a:pt x="0" y="2517"/>
                  </a:cubicBezTo>
                  <a:lnTo>
                    <a:pt x="0" y="3742"/>
                  </a:lnTo>
                  <a:cubicBezTo>
                    <a:pt x="0" y="3800"/>
                    <a:pt x="38" y="3838"/>
                    <a:pt x="96" y="3838"/>
                  </a:cubicBezTo>
                  <a:lnTo>
                    <a:pt x="641" y="3838"/>
                  </a:lnTo>
                  <a:cubicBezTo>
                    <a:pt x="699" y="4029"/>
                    <a:pt x="775" y="4211"/>
                    <a:pt x="871" y="4383"/>
                  </a:cubicBezTo>
                  <a:lnTo>
                    <a:pt x="479" y="4776"/>
                  </a:lnTo>
                  <a:cubicBezTo>
                    <a:pt x="440" y="4804"/>
                    <a:pt x="440" y="4871"/>
                    <a:pt x="479" y="4900"/>
                  </a:cubicBezTo>
                  <a:lnTo>
                    <a:pt x="1349" y="5771"/>
                  </a:lnTo>
                  <a:cubicBezTo>
                    <a:pt x="1369" y="5790"/>
                    <a:pt x="1393" y="5800"/>
                    <a:pt x="1416" y="5800"/>
                  </a:cubicBezTo>
                  <a:cubicBezTo>
                    <a:pt x="1440" y="5800"/>
                    <a:pt x="1464" y="5790"/>
                    <a:pt x="1483" y="5771"/>
                  </a:cubicBezTo>
                  <a:lnTo>
                    <a:pt x="1866" y="5388"/>
                  </a:lnTo>
                  <a:cubicBezTo>
                    <a:pt x="2039" y="5484"/>
                    <a:pt x="2230" y="5560"/>
                    <a:pt x="2421" y="5618"/>
                  </a:cubicBezTo>
                  <a:lnTo>
                    <a:pt x="2421" y="6163"/>
                  </a:lnTo>
                  <a:cubicBezTo>
                    <a:pt x="2421" y="6211"/>
                    <a:pt x="2460" y="6259"/>
                    <a:pt x="2507" y="6259"/>
                  </a:cubicBezTo>
                  <a:lnTo>
                    <a:pt x="3742" y="6259"/>
                  </a:lnTo>
                  <a:cubicBezTo>
                    <a:pt x="3790" y="6259"/>
                    <a:pt x="3838" y="6211"/>
                    <a:pt x="3838" y="6163"/>
                  </a:cubicBezTo>
                  <a:lnTo>
                    <a:pt x="3838" y="5618"/>
                  </a:lnTo>
                  <a:cubicBezTo>
                    <a:pt x="4029" y="5560"/>
                    <a:pt x="4211" y="5484"/>
                    <a:pt x="4383" y="5388"/>
                  </a:cubicBezTo>
                  <a:lnTo>
                    <a:pt x="4766" y="5771"/>
                  </a:lnTo>
                  <a:cubicBezTo>
                    <a:pt x="4785" y="5790"/>
                    <a:pt x="4809" y="5800"/>
                    <a:pt x="4833" y="5800"/>
                  </a:cubicBezTo>
                  <a:cubicBezTo>
                    <a:pt x="4857" y="5800"/>
                    <a:pt x="4881" y="5790"/>
                    <a:pt x="4900" y="5771"/>
                  </a:cubicBezTo>
                  <a:lnTo>
                    <a:pt x="5771" y="4900"/>
                  </a:lnTo>
                  <a:cubicBezTo>
                    <a:pt x="5809" y="4871"/>
                    <a:pt x="5809" y="4804"/>
                    <a:pt x="5771" y="4776"/>
                  </a:cubicBezTo>
                  <a:lnTo>
                    <a:pt x="5388" y="4383"/>
                  </a:lnTo>
                  <a:cubicBezTo>
                    <a:pt x="5484" y="4211"/>
                    <a:pt x="5560" y="4029"/>
                    <a:pt x="5608" y="3838"/>
                  </a:cubicBezTo>
                  <a:lnTo>
                    <a:pt x="6163" y="3838"/>
                  </a:lnTo>
                  <a:cubicBezTo>
                    <a:pt x="6211" y="3838"/>
                    <a:pt x="6249" y="3800"/>
                    <a:pt x="6249" y="3742"/>
                  </a:cubicBezTo>
                  <a:lnTo>
                    <a:pt x="6249" y="2517"/>
                  </a:lnTo>
                  <a:cubicBezTo>
                    <a:pt x="6249" y="2460"/>
                    <a:pt x="6211" y="2421"/>
                    <a:pt x="6163" y="2421"/>
                  </a:cubicBezTo>
                  <a:lnTo>
                    <a:pt x="5608" y="2421"/>
                  </a:lnTo>
                  <a:cubicBezTo>
                    <a:pt x="5560" y="2230"/>
                    <a:pt x="5484" y="2048"/>
                    <a:pt x="5388" y="1876"/>
                  </a:cubicBezTo>
                  <a:lnTo>
                    <a:pt x="5771" y="1484"/>
                  </a:lnTo>
                  <a:cubicBezTo>
                    <a:pt x="5809" y="1445"/>
                    <a:pt x="5809" y="1388"/>
                    <a:pt x="5771" y="1350"/>
                  </a:cubicBezTo>
                  <a:lnTo>
                    <a:pt x="4900" y="488"/>
                  </a:lnTo>
                  <a:cubicBezTo>
                    <a:pt x="4881" y="469"/>
                    <a:pt x="4857" y="459"/>
                    <a:pt x="4833" y="459"/>
                  </a:cubicBezTo>
                  <a:cubicBezTo>
                    <a:pt x="4809" y="459"/>
                    <a:pt x="4785" y="469"/>
                    <a:pt x="4766" y="488"/>
                  </a:cubicBezTo>
                  <a:lnTo>
                    <a:pt x="4383" y="871"/>
                  </a:lnTo>
                  <a:cubicBezTo>
                    <a:pt x="4211" y="775"/>
                    <a:pt x="4029" y="699"/>
                    <a:pt x="3838" y="641"/>
                  </a:cubicBezTo>
                  <a:lnTo>
                    <a:pt x="3838" y="96"/>
                  </a:lnTo>
                  <a:cubicBezTo>
                    <a:pt x="3838" y="48"/>
                    <a:pt x="3790" y="0"/>
                    <a:pt x="3742"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3608;p63"/>
            <p:cNvSpPr/>
            <p:nvPr/>
          </p:nvSpPr>
          <p:spPr>
            <a:xfrm>
              <a:off x="2658895" y="4028167"/>
              <a:ext cx="36711" cy="66622"/>
            </a:xfrm>
            <a:custGeom>
              <a:avLst/>
              <a:gdLst/>
              <a:ahLst/>
              <a:cxnLst/>
              <a:rect l="l" t="t" r="r" b="b"/>
              <a:pathLst>
                <a:path w="1398" h="2537" extrusionOk="0">
                  <a:moveTo>
                    <a:pt x="1015" y="1"/>
                  </a:moveTo>
                  <a:lnTo>
                    <a:pt x="977" y="10"/>
                  </a:lnTo>
                  <a:lnTo>
                    <a:pt x="948" y="20"/>
                  </a:lnTo>
                  <a:lnTo>
                    <a:pt x="919" y="29"/>
                  </a:lnTo>
                  <a:lnTo>
                    <a:pt x="891" y="39"/>
                  </a:lnTo>
                  <a:lnTo>
                    <a:pt x="852" y="49"/>
                  </a:lnTo>
                  <a:lnTo>
                    <a:pt x="833" y="58"/>
                  </a:lnTo>
                  <a:lnTo>
                    <a:pt x="795" y="68"/>
                  </a:lnTo>
                  <a:lnTo>
                    <a:pt x="776" y="77"/>
                  </a:lnTo>
                  <a:lnTo>
                    <a:pt x="738" y="96"/>
                  </a:lnTo>
                  <a:lnTo>
                    <a:pt x="718" y="106"/>
                  </a:lnTo>
                  <a:lnTo>
                    <a:pt x="690" y="125"/>
                  </a:lnTo>
                  <a:lnTo>
                    <a:pt x="661" y="135"/>
                  </a:lnTo>
                  <a:lnTo>
                    <a:pt x="632" y="154"/>
                  </a:lnTo>
                  <a:lnTo>
                    <a:pt x="613" y="163"/>
                  </a:lnTo>
                  <a:lnTo>
                    <a:pt x="584" y="183"/>
                  </a:lnTo>
                  <a:lnTo>
                    <a:pt x="565" y="192"/>
                  </a:lnTo>
                  <a:lnTo>
                    <a:pt x="537" y="211"/>
                  </a:lnTo>
                  <a:lnTo>
                    <a:pt x="517" y="230"/>
                  </a:lnTo>
                  <a:lnTo>
                    <a:pt x="489" y="250"/>
                  </a:lnTo>
                  <a:lnTo>
                    <a:pt x="479" y="259"/>
                  </a:lnTo>
                  <a:lnTo>
                    <a:pt x="431" y="297"/>
                  </a:lnTo>
                  <a:lnTo>
                    <a:pt x="383" y="336"/>
                  </a:lnTo>
                  <a:lnTo>
                    <a:pt x="374" y="355"/>
                  </a:lnTo>
                  <a:lnTo>
                    <a:pt x="364" y="364"/>
                  </a:lnTo>
                  <a:lnTo>
                    <a:pt x="345" y="384"/>
                  </a:lnTo>
                  <a:lnTo>
                    <a:pt x="336" y="403"/>
                  </a:lnTo>
                  <a:lnTo>
                    <a:pt x="307" y="422"/>
                  </a:lnTo>
                  <a:lnTo>
                    <a:pt x="269" y="451"/>
                  </a:lnTo>
                  <a:lnTo>
                    <a:pt x="249" y="479"/>
                  </a:lnTo>
                  <a:lnTo>
                    <a:pt x="230" y="498"/>
                  </a:lnTo>
                  <a:lnTo>
                    <a:pt x="211" y="527"/>
                  </a:lnTo>
                  <a:lnTo>
                    <a:pt x="192" y="556"/>
                  </a:lnTo>
                  <a:lnTo>
                    <a:pt x="173" y="585"/>
                  </a:lnTo>
                  <a:lnTo>
                    <a:pt x="163" y="604"/>
                  </a:lnTo>
                  <a:lnTo>
                    <a:pt x="144" y="632"/>
                  </a:lnTo>
                  <a:lnTo>
                    <a:pt x="135" y="661"/>
                  </a:lnTo>
                  <a:lnTo>
                    <a:pt x="115" y="690"/>
                  </a:lnTo>
                  <a:lnTo>
                    <a:pt x="106" y="719"/>
                  </a:lnTo>
                  <a:lnTo>
                    <a:pt x="96" y="747"/>
                  </a:lnTo>
                  <a:lnTo>
                    <a:pt x="77" y="776"/>
                  </a:lnTo>
                  <a:lnTo>
                    <a:pt x="68" y="805"/>
                  </a:lnTo>
                  <a:lnTo>
                    <a:pt x="58" y="833"/>
                  </a:lnTo>
                  <a:lnTo>
                    <a:pt x="48" y="862"/>
                  </a:lnTo>
                  <a:lnTo>
                    <a:pt x="39" y="891"/>
                  </a:lnTo>
                  <a:lnTo>
                    <a:pt x="29" y="919"/>
                  </a:lnTo>
                  <a:lnTo>
                    <a:pt x="29" y="929"/>
                  </a:lnTo>
                  <a:lnTo>
                    <a:pt x="29" y="948"/>
                  </a:lnTo>
                  <a:lnTo>
                    <a:pt x="10" y="986"/>
                  </a:lnTo>
                  <a:lnTo>
                    <a:pt x="10" y="1015"/>
                  </a:lnTo>
                  <a:cubicBezTo>
                    <a:pt x="10" y="1025"/>
                    <a:pt x="10" y="1034"/>
                    <a:pt x="1" y="1053"/>
                  </a:cubicBezTo>
                  <a:lnTo>
                    <a:pt x="1" y="1073"/>
                  </a:lnTo>
                  <a:cubicBezTo>
                    <a:pt x="1" y="1092"/>
                    <a:pt x="1" y="1111"/>
                    <a:pt x="1" y="1130"/>
                  </a:cubicBezTo>
                  <a:lnTo>
                    <a:pt x="1" y="1168"/>
                  </a:lnTo>
                  <a:lnTo>
                    <a:pt x="1" y="1264"/>
                  </a:lnTo>
                  <a:lnTo>
                    <a:pt x="1" y="1341"/>
                  </a:lnTo>
                  <a:lnTo>
                    <a:pt x="1" y="1360"/>
                  </a:lnTo>
                  <a:cubicBezTo>
                    <a:pt x="1" y="1379"/>
                    <a:pt x="1" y="1408"/>
                    <a:pt x="1" y="1427"/>
                  </a:cubicBezTo>
                  <a:lnTo>
                    <a:pt x="1" y="1436"/>
                  </a:lnTo>
                  <a:cubicBezTo>
                    <a:pt x="58" y="1819"/>
                    <a:pt x="278" y="2164"/>
                    <a:pt x="604" y="2365"/>
                  </a:cubicBezTo>
                  <a:lnTo>
                    <a:pt x="613" y="2374"/>
                  </a:lnTo>
                  <a:lnTo>
                    <a:pt x="623" y="2374"/>
                  </a:lnTo>
                  <a:lnTo>
                    <a:pt x="632" y="2384"/>
                  </a:lnTo>
                  <a:lnTo>
                    <a:pt x="680" y="2403"/>
                  </a:lnTo>
                  <a:lnTo>
                    <a:pt x="699" y="2412"/>
                  </a:lnTo>
                  <a:lnTo>
                    <a:pt x="709" y="2412"/>
                  </a:lnTo>
                  <a:lnTo>
                    <a:pt x="776" y="2451"/>
                  </a:lnTo>
                  <a:lnTo>
                    <a:pt x="804" y="2460"/>
                  </a:lnTo>
                  <a:lnTo>
                    <a:pt x="852" y="2479"/>
                  </a:lnTo>
                  <a:lnTo>
                    <a:pt x="862" y="2479"/>
                  </a:lnTo>
                  <a:lnTo>
                    <a:pt x="910" y="2499"/>
                  </a:lnTo>
                  <a:lnTo>
                    <a:pt x="948" y="2508"/>
                  </a:lnTo>
                  <a:lnTo>
                    <a:pt x="996" y="2518"/>
                  </a:lnTo>
                  <a:lnTo>
                    <a:pt x="1025" y="2527"/>
                  </a:lnTo>
                  <a:lnTo>
                    <a:pt x="1111" y="2537"/>
                  </a:lnTo>
                  <a:lnTo>
                    <a:pt x="1398" y="2537"/>
                  </a:lnTo>
                  <a:lnTo>
                    <a:pt x="1321" y="2527"/>
                  </a:lnTo>
                  <a:lnTo>
                    <a:pt x="1283" y="2518"/>
                  </a:lnTo>
                  <a:lnTo>
                    <a:pt x="1245" y="2508"/>
                  </a:lnTo>
                  <a:lnTo>
                    <a:pt x="1235" y="2508"/>
                  </a:lnTo>
                  <a:lnTo>
                    <a:pt x="1197" y="2499"/>
                  </a:lnTo>
                  <a:lnTo>
                    <a:pt x="1149" y="2479"/>
                  </a:lnTo>
                  <a:lnTo>
                    <a:pt x="1139" y="2479"/>
                  </a:lnTo>
                  <a:lnTo>
                    <a:pt x="1101" y="2460"/>
                  </a:lnTo>
                  <a:lnTo>
                    <a:pt x="1063" y="2451"/>
                  </a:lnTo>
                  <a:lnTo>
                    <a:pt x="996" y="2412"/>
                  </a:lnTo>
                  <a:lnTo>
                    <a:pt x="986" y="2412"/>
                  </a:lnTo>
                  <a:lnTo>
                    <a:pt x="967" y="2403"/>
                  </a:lnTo>
                  <a:lnTo>
                    <a:pt x="919" y="2384"/>
                  </a:lnTo>
                  <a:lnTo>
                    <a:pt x="910" y="2374"/>
                  </a:lnTo>
                  <a:lnTo>
                    <a:pt x="900" y="2374"/>
                  </a:lnTo>
                  <a:lnTo>
                    <a:pt x="891" y="2365"/>
                  </a:lnTo>
                  <a:cubicBezTo>
                    <a:pt x="565" y="2164"/>
                    <a:pt x="345" y="1819"/>
                    <a:pt x="288" y="1436"/>
                  </a:cubicBezTo>
                  <a:lnTo>
                    <a:pt x="288" y="1427"/>
                  </a:lnTo>
                  <a:cubicBezTo>
                    <a:pt x="288" y="1398"/>
                    <a:pt x="288" y="1379"/>
                    <a:pt x="288" y="1360"/>
                  </a:cubicBezTo>
                  <a:lnTo>
                    <a:pt x="288" y="1341"/>
                  </a:lnTo>
                  <a:lnTo>
                    <a:pt x="288" y="1264"/>
                  </a:lnTo>
                  <a:lnTo>
                    <a:pt x="288" y="1168"/>
                  </a:lnTo>
                  <a:lnTo>
                    <a:pt x="288" y="1130"/>
                  </a:lnTo>
                  <a:cubicBezTo>
                    <a:pt x="288" y="1111"/>
                    <a:pt x="288" y="1092"/>
                    <a:pt x="288" y="1073"/>
                  </a:cubicBezTo>
                  <a:lnTo>
                    <a:pt x="288" y="1053"/>
                  </a:lnTo>
                  <a:cubicBezTo>
                    <a:pt x="288" y="1034"/>
                    <a:pt x="288" y="1025"/>
                    <a:pt x="297" y="1015"/>
                  </a:cubicBezTo>
                  <a:lnTo>
                    <a:pt x="297" y="986"/>
                  </a:lnTo>
                  <a:lnTo>
                    <a:pt x="307" y="948"/>
                  </a:lnTo>
                  <a:lnTo>
                    <a:pt x="307" y="929"/>
                  </a:lnTo>
                  <a:lnTo>
                    <a:pt x="307" y="919"/>
                  </a:lnTo>
                  <a:lnTo>
                    <a:pt x="316" y="891"/>
                  </a:lnTo>
                  <a:lnTo>
                    <a:pt x="326" y="862"/>
                  </a:lnTo>
                  <a:lnTo>
                    <a:pt x="336" y="833"/>
                  </a:lnTo>
                  <a:lnTo>
                    <a:pt x="345" y="805"/>
                  </a:lnTo>
                  <a:lnTo>
                    <a:pt x="355" y="776"/>
                  </a:lnTo>
                  <a:lnTo>
                    <a:pt x="374" y="747"/>
                  </a:lnTo>
                  <a:lnTo>
                    <a:pt x="383" y="719"/>
                  </a:lnTo>
                  <a:lnTo>
                    <a:pt x="393" y="690"/>
                  </a:lnTo>
                  <a:lnTo>
                    <a:pt x="412" y="661"/>
                  </a:lnTo>
                  <a:lnTo>
                    <a:pt x="422" y="632"/>
                  </a:lnTo>
                  <a:lnTo>
                    <a:pt x="441" y="604"/>
                  </a:lnTo>
                  <a:lnTo>
                    <a:pt x="450" y="585"/>
                  </a:lnTo>
                  <a:lnTo>
                    <a:pt x="470" y="556"/>
                  </a:lnTo>
                  <a:lnTo>
                    <a:pt x="489" y="527"/>
                  </a:lnTo>
                  <a:lnTo>
                    <a:pt x="508" y="498"/>
                  </a:lnTo>
                  <a:lnTo>
                    <a:pt x="527" y="479"/>
                  </a:lnTo>
                  <a:lnTo>
                    <a:pt x="546" y="451"/>
                  </a:lnTo>
                  <a:lnTo>
                    <a:pt x="556" y="431"/>
                  </a:lnTo>
                  <a:lnTo>
                    <a:pt x="584" y="412"/>
                  </a:lnTo>
                  <a:lnTo>
                    <a:pt x="613" y="384"/>
                  </a:lnTo>
                  <a:lnTo>
                    <a:pt x="632" y="364"/>
                  </a:lnTo>
                  <a:lnTo>
                    <a:pt x="642" y="355"/>
                  </a:lnTo>
                  <a:lnTo>
                    <a:pt x="651" y="336"/>
                  </a:lnTo>
                  <a:lnTo>
                    <a:pt x="690" y="297"/>
                  </a:lnTo>
                  <a:lnTo>
                    <a:pt x="699" y="297"/>
                  </a:lnTo>
                  <a:lnTo>
                    <a:pt x="738" y="259"/>
                  </a:lnTo>
                  <a:lnTo>
                    <a:pt x="757" y="250"/>
                  </a:lnTo>
                  <a:lnTo>
                    <a:pt x="785" y="230"/>
                  </a:lnTo>
                  <a:lnTo>
                    <a:pt x="804" y="211"/>
                  </a:lnTo>
                  <a:lnTo>
                    <a:pt x="833" y="192"/>
                  </a:lnTo>
                  <a:lnTo>
                    <a:pt x="852" y="183"/>
                  </a:lnTo>
                  <a:lnTo>
                    <a:pt x="881" y="163"/>
                  </a:lnTo>
                  <a:lnTo>
                    <a:pt x="900" y="154"/>
                  </a:lnTo>
                  <a:lnTo>
                    <a:pt x="929" y="135"/>
                  </a:lnTo>
                  <a:lnTo>
                    <a:pt x="948" y="125"/>
                  </a:lnTo>
                  <a:lnTo>
                    <a:pt x="977" y="106"/>
                  </a:lnTo>
                  <a:lnTo>
                    <a:pt x="1005" y="96"/>
                  </a:lnTo>
                  <a:lnTo>
                    <a:pt x="1034" y="77"/>
                  </a:lnTo>
                  <a:lnTo>
                    <a:pt x="1063" y="68"/>
                  </a:lnTo>
                  <a:lnTo>
                    <a:pt x="1092" y="58"/>
                  </a:lnTo>
                  <a:lnTo>
                    <a:pt x="1120" y="49"/>
                  </a:lnTo>
                  <a:lnTo>
                    <a:pt x="1149" y="39"/>
                  </a:lnTo>
                  <a:lnTo>
                    <a:pt x="1178" y="29"/>
                  </a:lnTo>
                  <a:lnTo>
                    <a:pt x="1216" y="20"/>
                  </a:lnTo>
                  <a:lnTo>
                    <a:pt x="1245" y="10"/>
                  </a:lnTo>
                  <a:lnTo>
                    <a:pt x="1273"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p:cNvSpPr/>
          <p:nvPr/>
        </p:nvSpPr>
        <p:spPr>
          <a:xfrm>
            <a:off x="1319711" y="232696"/>
            <a:ext cx="870751" cy="350352"/>
          </a:xfrm>
          <a:prstGeom prst="rect">
            <a:avLst/>
          </a:prstGeom>
        </p:spPr>
        <p:txBody>
          <a:bodyPr wrap="none">
            <a:spAutoFit/>
          </a:bodyPr>
          <a:lstStyle/>
          <a:p>
            <a:pPr>
              <a:lnSpc>
                <a:spcPct val="115000"/>
              </a:lnSpc>
            </a:pPr>
            <a:r>
              <a:rPr lang="en-US" sz="1600" dirty="0">
                <a:solidFill>
                  <a:schemeClr val="accent1"/>
                </a:solidFill>
                <a:latin typeface="Barlow Semi Condensed" panose="020B0604020202020204" charset="0"/>
              </a:rPr>
              <a:t>Querying</a:t>
            </a:r>
            <a:endParaRPr lang="en-US" dirty="0"/>
          </a:p>
        </p:txBody>
      </p:sp>
      <p:sp>
        <p:nvSpPr>
          <p:cNvPr id="5" name="Rectangle 4"/>
          <p:cNvSpPr/>
          <p:nvPr/>
        </p:nvSpPr>
        <p:spPr>
          <a:xfrm>
            <a:off x="1054346" y="488374"/>
            <a:ext cx="1789341" cy="738664"/>
          </a:xfrm>
          <a:prstGeom prst="rect">
            <a:avLst/>
          </a:prstGeom>
        </p:spPr>
        <p:txBody>
          <a:bodyPr wrap="square">
            <a:spAutoFit/>
          </a:bodyPr>
          <a:lstStyle/>
          <a:p>
            <a:pPr lvl="0">
              <a:buClr>
                <a:schemeClr val="dk1"/>
              </a:buClr>
              <a:buSzPts val="1100"/>
            </a:pPr>
            <a:r>
              <a:rPr lang="en-US" dirty="0">
                <a:latin typeface="Barlow Semi Condensed" panose="020B0604020202020204" charset="0"/>
              </a:rPr>
              <a:t>a request for specific data or information from a database</a:t>
            </a:r>
          </a:p>
        </p:txBody>
      </p:sp>
      <p:grpSp>
        <p:nvGrpSpPr>
          <p:cNvPr id="279" name="Google Shape;13133;p63"/>
          <p:cNvGrpSpPr/>
          <p:nvPr/>
        </p:nvGrpSpPr>
        <p:grpSpPr>
          <a:xfrm>
            <a:off x="3038774" y="900180"/>
            <a:ext cx="530667" cy="633319"/>
            <a:chOff x="908482" y="1502585"/>
            <a:chExt cx="257112" cy="362808"/>
          </a:xfrm>
        </p:grpSpPr>
        <p:sp>
          <p:nvSpPr>
            <p:cNvPr id="280" name="Google Shape;13134;p63"/>
            <p:cNvSpPr/>
            <p:nvPr/>
          </p:nvSpPr>
          <p:spPr>
            <a:xfrm>
              <a:off x="908482" y="1526088"/>
              <a:ext cx="257112" cy="339305"/>
            </a:xfrm>
            <a:custGeom>
              <a:avLst/>
              <a:gdLst/>
              <a:ahLst/>
              <a:cxnLst/>
              <a:rect l="l" t="t" r="r" b="b"/>
              <a:pathLst>
                <a:path w="9791" h="12921" extrusionOk="0">
                  <a:moveTo>
                    <a:pt x="670" y="0"/>
                  </a:moveTo>
                  <a:cubicBezTo>
                    <a:pt x="297" y="0"/>
                    <a:pt x="0" y="297"/>
                    <a:pt x="0" y="670"/>
                  </a:cubicBezTo>
                  <a:lnTo>
                    <a:pt x="0" y="12250"/>
                  </a:lnTo>
                  <a:cubicBezTo>
                    <a:pt x="0" y="12623"/>
                    <a:pt x="297" y="12920"/>
                    <a:pt x="670" y="12920"/>
                  </a:cubicBezTo>
                  <a:lnTo>
                    <a:pt x="9131" y="12920"/>
                  </a:lnTo>
                  <a:cubicBezTo>
                    <a:pt x="9494" y="12920"/>
                    <a:pt x="9791" y="12623"/>
                    <a:pt x="9791" y="12250"/>
                  </a:cubicBezTo>
                  <a:lnTo>
                    <a:pt x="9791" y="670"/>
                  </a:lnTo>
                  <a:cubicBezTo>
                    <a:pt x="9791" y="297"/>
                    <a:pt x="9494" y="0"/>
                    <a:pt x="9131" y="0"/>
                  </a:cubicBezTo>
                  <a:lnTo>
                    <a:pt x="5561" y="0"/>
                  </a:lnTo>
                  <a:cubicBezTo>
                    <a:pt x="5551" y="354"/>
                    <a:pt x="5255" y="642"/>
                    <a:pt x="4900" y="642"/>
                  </a:cubicBezTo>
                  <a:cubicBezTo>
                    <a:pt x="4537" y="642"/>
                    <a:pt x="4240" y="354"/>
                    <a:pt x="4231"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3135;p63"/>
            <p:cNvSpPr/>
            <p:nvPr/>
          </p:nvSpPr>
          <p:spPr>
            <a:xfrm>
              <a:off x="920036" y="1526088"/>
              <a:ext cx="234003" cy="315671"/>
            </a:xfrm>
            <a:custGeom>
              <a:avLst/>
              <a:gdLst/>
              <a:ahLst/>
              <a:cxnLst/>
              <a:rect l="l" t="t" r="r" b="b"/>
              <a:pathLst>
                <a:path w="8911" h="12021" extrusionOk="0">
                  <a:moveTo>
                    <a:pt x="2010" y="0"/>
                  </a:moveTo>
                  <a:lnTo>
                    <a:pt x="2010" y="220"/>
                  </a:lnTo>
                  <a:cubicBezTo>
                    <a:pt x="2001" y="345"/>
                    <a:pt x="1905" y="441"/>
                    <a:pt x="1790" y="441"/>
                  </a:cubicBezTo>
                  <a:lnTo>
                    <a:pt x="450" y="441"/>
                  </a:lnTo>
                  <a:cubicBezTo>
                    <a:pt x="202" y="441"/>
                    <a:pt x="1" y="642"/>
                    <a:pt x="1" y="890"/>
                  </a:cubicBezTo>
                  <a:lnTo>
                    <a:pt x="1" y="11580"/>
                  </a:lnTo>
                  <a:cubicBezTo>
                    <a:pt x="1" y="11820"/>
                    <a:pt x="202" y="12021"/>
                    <a:pt x="450" y="12021"/>
                  </a:cubicBezTo>
                  <a:lnTo>
                    <a:pt x="8461" y="12021"/>
                  </a:lnTo>
                  <a:cubicBezTo>
                    <a:pt x="8710" y="12021"/>
                    <a:pt x="8911" y="11820"/>
                    <a:pt x="8911" y="11580"/>
                  </a:cubicBezTo>
                  <a:lnTo>
                    <a:pt x="8911" y="890"/>
                  </a:lnTo>
                  <a:cubicBezTo>
                    <a:pt x="8911" y="642"/>
                    <a:pt x="8710" y="441"/>
                    <a:pt x="8470" y="441"/>
                  </a:cubicBezTo>
                  <a:lnTo>
                    <a:pt x="7131" y="441"/>
                  </a:lnTo>
                  <a:cubicBezTo>
                    <a:pt x="7006" y="441"/>
                    <a:pt x="6910" y="345"/>
                    <a:pt x="6910" y="220"/>
                  </a:cubicBezTo>
                  <a:lnTo>
                    <a:pt x="6910" y="0"/>
                  </a:lnTo>
                  <a:lnTo>
                    <a:pt x="5121" y="0"/>
                  </a:lnTo>
                  <a:cubicBezTo>
                    <a:pt x="5111" y="354"/>
                    <a:pt x="4815" y="642"/>
                    <a:pt x="4460" y="642"/>
                  </a:cubicBezTo>
                  <a:cubicBezTo>
                    <a:pt x="4097" y="642"/>
                    <a:pt x="3800" y="354"/>
                    <a:pt x="3791"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3136;p63"/>
            <p:cNvSpPr/>
            <p:nvPr/>
          </p:nvSpPr>
          <p:spPr>
            <a:xfrm>
              <a:off x="931853" y="1549459"/>
              <a:ext cx="210631" cy="280746"/>
            </a:xfrm>
            <a:custGeom>
              <a:avLst/>
              <a:gdLst/>
              <a:ahLst/>
              <a:cxnLst/>
              <a:rect l="l" t="t" r="r" b="b"/>
              <a:pathLst>
                <a:path w="8021" h="10691" extrusionOk="0">
                  <a:moveTo>
                    <a:pt x="221" y="0"/>
                  </a:moveTo>
                  <a:cubicBezTo>
                    <a:pt x="96" y="0"/>
                    <a:pt x="0" y="106"/>
                    <a:pt x="0" y="220"/>
                  </a:cubicBezTo>
                  <a:lnTo>
                    <a:pt x="0" y="10470"/>
                  </a:lnTo>
                  <a:cubicBezTo>
                    <a:pt x="0" y="10595"/>
                    <a:pt x="96" y="10690"/>
                    <a:pt x="221" y="10690"/>
                  </a:cubicBezTo>
                  <a:lnTo>
                    <a:pt x="7791" y="10690"/>
                  </a:lnTo>
                  <a:cubicBezTo>
                    <a:pt x="7915" y="10690"/>
                    <a:pt x="8020" y="10595"/>
                    <a:pt x="8020" y="10470"/>
                  </a:cubicBezTo>
                  <a:lnTo>
                    <a:pt x="8020" y="220"/>
                  </a:lnTo>
                  <a:cubicBezTo>
                    <a:pt x="8020" y="106"/>
                    <a:pt x="7915" y="0"/>
                    <a:pt x="7791"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3137;p63"/>
            <p:cNvSpPr/>
            <p:nvPr/>
          </p:nvSpPr>
          <p:spPr>
            <a:xfrm>
              <a:off x="984373" y="1502585"/>
              <a:ext cx="105329" cy="52678"/>
            </a:xfrm>
            <a:custGeom>
              <a:avLst/>
              <a:gdLst/>
              <a:ahLst/>
              <a:cxnLst/>
              <a:rect l="l" t="t" r="r" b="b"/>
              <a:pathLst>
                <a:path w="4011" h="2006" extrusionOk="0">
                  <a:moveTo>
                    <a:pt x="2004" y="558"/>
                  </a:moveTo>
                  <a:cubicBezTo>
                    <a:pt x="2178" y="558"/>
                    <a:pt x="2345" y="694"/>
                    <a:pt x="2345" y="895"/>
                  </a:cubicBezTo>
                  <a:cubicBezTo>
                    <a:pt x="2345" y="1087"/>
                    <a:pt x="2192" y="1230"/>
                    <a:pt x="2010" y="1230"/>
                  </a:cubicBezTo>
                  <a:cubicBezTo>
                    <a:pt x="1714" y="1230"/>
                    <a:pt x="1561" y="867"/>
                    <a:pt x="1771" y="656"/>
                  </a:cubicBezTo>
                  <a:cubicBezTo>
                    <a:pt x="1839" y="589"/>
                    <a:pt x="1922" y="558"/>
                    <a:pt x="2004" y="558"/>
                  </a:cubicBezTo>
                  <a:close/>
                  <a:moveTo>
                    <a:pt x="2006" y="0"/>
                  </a:moveTo>
                  <a:cubicBezTo>
                    <a:pt x="1707" y="0"/>
                    <a:pt x="1408" y="149"/>
                    <a:pt x="1235" y="446"/>
                  </a:cubicBezTo>
                  <a:lnTo>
                    <a:pt x="450" y="446"/>
                  </a:lnTo>
                  <a:cubicBezTo>
                    <a:pt x="202" y="446"/>
                    <a:pt x="1" y="646"/>
                    <a:pt x="1" y="895"/>
                  </a:cubicBezTo>
                  <a:lnTo>
                    <a:pt x="1" y="1785"/>
                  </a:lnTo>
                  <a:cubicBezTo>
                    <a:pt x="1" y="1910"/>
                    <a:pt x="106" y="2005"/>
                    <a:pt x="230" y="2005"/>
                  </a:cubicBezTo>
                  <a:lnTo>
                    <a:pt x="3791" y="2005"/>
                  </a:lnTo>
                  <a:cubicBezTo>
                    <a:pt x="3915" y="2005"/>
                    <a:pt x="4011" y="1910"/>
                    <a:pt x="4011" y="1785"/>
                  </a:cubicBezTo>
                  <a:lnTo>
                    <a:pt x="4011" y="895"/>
                  </a:lnTo>
                  <a:cubicBezTo>
                    <a:pt x="4011" y="646"/>
                    <a:pt x="3810" y="446"/>
                    <a:pt x="3570" y="446"/>
                  </a:cubicBezTo>
                  <a:lnTo>
                    <a:pt x="2776" y="446"/>
                  </a:lnTo>
                  <a:cubicBezTo>
                    <a:pt x="2604" y="149"/>
                    <a:pt x="2305" y="0"/>
                    <a:pt x="2006"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3138;p63"/>
            <p:cNvSpPr/>
            <p:nvPr/>
          </p:nvSpPr>
          <p:spPr>
            <a:xfrm>
              <a:off x="964022" y="1663559"/>
              <a:ext cx="29175" cy="29175"/>
            </a:xfrm>
            <a:custGeom>
              <a:avLst/>
              <a:gdLst/>
              <a:ahLst/>
              <a:cxnLst/>
              <a:rect l="l" t="t" r="r" b="b"/>
              <a:pathLst>
                <a:path w="1111" h="1111" extrusionOk="0">
                  <a:moveTo>
                    <a:pt x="556" y="0"/>
                  </a:moveTo>
                  <a:cubicBezTo>
                    <a:pt x="249" y="0"/>
                    <a:pt x="0" y="249"/>
                    <a:pt x="0" y="555"/>
                  </a:cubicBezTo>
                  <a:cubicBezTo>
                    <a:pt x="0" y="862"/>
                    <a:pt x="249" y="1110"/>
                    <a:pt x="556" y="1110"/>
                  </a:cubicBezTo>
                  <a:cubicBezTo>
                    <a:pt x="862" y="1110"/>
                    <a:pt x="1111" y="862"/>
                    <a:pt x="1111" y="555"/>
                  </a:cubicBezTo>
                  <a:cubicBezTo>
                    <a:pt x="1111" y="249"/>
                    <a:pt x="862" y="0"/>
                    <a:pt x="556"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3139;p63"/>
            <p:cNvSpPr/>
            <p:nvPr/>
          </p:nvSpPr>
          <p:spPr>
            <a:xfrm>
              <a:off x="964022" y="1716079"/>
              <a:ext cx="29175" cy="29437"/>
            </a:xfrm>
            <a:custGeom>
              <a:avLst/>
              <a:gdLst/>
              <a:ahLst/>
              <a:cxnLst/>
              <a:rect l="l" t="t" r="r" b="b"/>
              <a:pathLst>
                <a:path w="1111" h="1121" extrusionOk="0">
                  <a:moveTo>
                    <a:pt x="556" y="0"/>
                  </a:moveTo>
                  <a:cubicBezTo>
                    <a:pt x="249" y="0"/>
                    <a:pt x="0" y="249"/>
                    <a:pt x="0" y="565"/>
                  </a:cubicBezTo>
                  <a:cubicBezTo>
                    <a:pt x="0" y="871"/>
                    <a:pt x="249" y="1120"/>
                    <a:pt x="556" y="1120"/>
                  </a:cubicBezTo>
                  <a:cubicBezTo>
                    <a:pt x="862" y="1120"/>
                    <a:pt x="1111" y="871"/>
                    <a:pt x="1111" y="565"/>
                  </a:cubicBezTo>
                  <a:cubicBezTo>
                    <a:pt x="1111" y="249"/>
                    <a:pt x="862" y="0"/>
                    <a:pt x="556"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3140;p63"/>
            <p:cNvSpPr/>
            <p:nvPr/>
          </p:nvSpPr>
          <p:spPr>
            <a:xfrm>
              <a:off x="964022" y="1768862"/>
              <a:ext cx="29175" cy="29175"/>
            </a:xfrm>
            <a:custGeom>
              <a:avLst/>
              <a:gdLst/>
              <a:ahLst/>
              <a:cxnLst/>
              <a:rect l="l" t="t" r="r" b="b"/>
              <a:pathLst>
                <a:path w="1111" h="1111" extrusionOk="0">
                  <a:moveTo>
                    <a:pt x="556" y="0"/>
                  </a:moveTo>
                  <a:cubicBezTo>
                    <a:pt x="249" y="0"/>
                    <a:pt x="0" y="249"/>
                    <a:pt x="0" y="555"/>
                  </a:cubicBezTo>
                  <a:cubicBezTo>
                    <a:pt x="0" y="861"/>
                    <a:pt x="249" y="1110"/>
                    <a:pt x="556" y="1110"/>
                  </a:cubicBezTo>
                  <a:cubicBezTo>
                    <a:pt x="862" y="1110"/>
                    <a:pt x="1111" y="861"/>
                    <a:pt x="1111" y="555"/>
                  </a:cubicBezTo>
                  <a:cubicBezTo>
                    <a:pt x="1111" y="249"/>
                    <a:pt x="862" y="0"/>
                    <a:pt x="556"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3141;p63"/>
            <p:cNvSpPr/>
            <p:nvPr/>
          </p:nvSpPr>
          <p:spPr>
            <a:xfrm>
              <a:off x="1005985" y="1660539"/>
              <a:ext cx="68145" cy="11843"/>
            </a:xfrm>
            <a:custGeom>
              <a:avLst/>
              <a:gdLst/>
              <a:ahLst/>
              <a:cxnLst/>
              <a:rect l="l" t="t" r="r" b="b"/>
              <a:pathLst>
                <a:path w="2595" h="451" extrusionOk="0">
                  <a:moveTo>
                    <a:pt x="297" y="0"/>
                  </a:moveTo>
                  <a:cubicBezTo>
                    <a:pt x="1" y="0"/>
                    <a:pt x="1" y="450"/>
                    <a:pt x="297" y="450"/>
                  </a:cubicBezTo>
                  <a:lnTo>
                    <a:pt x="2307" y="450"/>
                  </a:lnTo>
                  <a:cubicBezTo>
                    <a:pt x="2594" y="450"/>
                    <a:pt x="2594" y="0"/>
                    <a:pt x="2307"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3142;p63"/>
            <p:cNvSpPr/>
            <p:nvPr/>
          </p:nvSpPr>
          <p:spPr>
            <a:xfrm>
              <a:off x="1005985" y="1683910"/>
              <a:ext cx="109110" cy="11843"/>
            </a:xfrm>
            <a:custGeom>
              <a:avLst/>
              <a:gdLst/>
              <a:ahLst/>
              <a:cxnLst/>
              <a:rect l="l" t="t" r="r" b="b"/>
              <a:pathLst>
                <a:path w="4155" h="451" extrusionOk="0">
                  <a:moveTo>
                    <a:pt x="297" y="0"/>
                  </a:moveTo>
                  <a:cubicBezTo>
                    <a:pt x="1" y="0"/>
                    <a:pt x="1" y="450"/>
                    <a:pt x="297" y="450"/>
                  </a:cubicBezTo>
                  <a:lnTo>
                    <a:pt x="3858" y="450"/>
                  </a:lnTo>
                  <a:cubicBezTo>
                    <a:pt x="4154" y="450"/>
                    <a:pt x="4154" y="0"/>
                    <a:pt x="3858"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3143;p63"/>
            <p:cNvSpPr/>
            <p:nvPr/>
          </p:nvSpPr>
          <p:spPr>
            <a:xfrm>
              <a:off x="1005985" y="1713322"/>
              <a:ext cx="68145" cy="11581"/>
            </a:xfrm>
            <a:custGeom>
              <a:avLst/>
              <a:gdLst/>
              <a:ahLst/>
              <a:cxnLst/>
              <a:rect l="l" t="t" r="r" b="b"/>
              <a:pathLst>
                <a:path w="2595" h="441" extrusionOk="0">
                  <a:moveTo>
                    <a:pt x="297" y="0"/>
                  </a:moveTo>
                  <a:cubicBezTo>
                    <a:pt x="1" y="0"/>
                    <a:pt x="1" y="440"/>
                    <a:pt x="297" y="440"/>
                  </a:cubicBezTo>
                  <a:lnTo>
                    <a:pt x="2307" y="440"/>
                  </a:lnTo>
                  <a:cubicBezTo>
                    <a:pt x="2594" y="440"/>
                    <a:pt x="2594" y="0"/>
                    <a:pt x="2307"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3144;p63"/>
            <p:cNvSpPr/>
            <p:nvPr/>
          </p:nvSpPr>
          <p:spPr>
            <a:xfrm>
              <a:off x="1005985" y="1736693"/>
              <a:ext cx="109110" cy="11581"/>
            </a:xfrm>
            <a:custGeom>
              <a:avLst/>
              <a:gdLst/>
              <a:ahLst/>
              <a:cxnLst/>
              <a:rect l="l" t="t" r="r" b="b"/>
              <a:pathLst>
                <a:path w="4155" h="441" extrusionOk="0">
                  <a:moveTo>
                    <a:pt x="297" y="0"/>
                  </a:moveTo>
                  <a:cubicBezTo>
                    <a:pt x="1" y="0"/>
                    <a:pt x="1" y="440"/>
                    <a:pt x="297" y="440"/>
                  </a:cubicBezTo>
                  <a:lnTo>
                    <a:pt x="3858" y="440"/>
                  </a:lnTo>
                  <a:cubicBezTo>
                    <a:pt x="4154" y="440"/>
                    <a:pt x="4154" y="0"/>
                    <a:pt x="3858"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3145;p63"/>
            <p:cNvSpPr/>
            <p:nvPr/>
          </p:nvSpPr>
          <p:spPr>
            <a:xfrm>
              <a:off x="1005985" y="1765842"/>
              <a:ext cx="68145" cy="11843"/>
            </a:xfrm>
            <a:custGeom>
              <a:avLst/>
              <a:gdLst/>
              <a:ahLst/>
              <a:cxnLst/>
              <a:rect l="l" t="t" r="r" b="b"/>
              <a:pathLst>
                <a:path w="2595" h="451" extrusionOk="0">
                  <a:moveTo>
                    <a:pt x="297" y="0"/>
                  </a:moveTo>
                  <a:cubicBezTo>
                    <a:pt x="1" y="0"/>
                    <a:pt x="1" y="450"/>
                    <a:pt x="297" y="450"/>
                  </a:cubicBezTo>
                  <a:lnTo>
                    <a:pt x="2307" y="450"/>
                  </a:lnTo>
                  <a:cubicBezTo>
                    <a:pt x="2594" y="450"/>
                    <a:pt x="2594" y="0"/>
                    <a:pt x="2307"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3146;p63"/>
            <p:cNvSpPr/>
            <p:nvPr/>
          </p:nvSpPr>
          <p:spPr>
            <a:xfrm>
              <a:off x="1005985" y="1789213"/>
              <a:ext cx="109110" cy="11843"/>
            </a:xfrm>
            <a:custGeom>
              <a:avLst/>
              <a:gdLst/>
              <a:ahLst/>
              <a:cxnLst/>
              <a:rect l="l" t="t" r="r" b="b"/>
              <a:pathLst>
                <a:path w="4155" h="451" extrusionOk="0">
                  <a:moveTo>
                    <a:pt x="297" y="0"/>
                  </a:moveTo>
                  <a:cubicBezTo>
                    <a:pt x="1" y="0"/>
                    <a:pt x="1" y="450"/>
                    <a:pt x="297" y="450"/>
                  </a:cubicBezTo>
                  <a:lnTo>
                    <a:pt x="3858" y="450"/>
                  </a:lnTo>
                  <a:cubicBezTo>
                    <a:pt x="4154" y="450"/>
                    <a:pt x="4154" y="0"/>
                    <a:pt x="3858"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3147;p63"/>
            <p:cNvSpPr/>
            <p:nvPr/>
          </p:nvSpPr>
          <p:spPr>
            <a:xfrm>
              <a:off x="1005985" y="1572831"/>
              <a:ext cx="103333" cy="11843"/>
            </a:xfrm>
            <a:custGeom>
              <a:avLst/>
              <a:gdLst/>
              <a:ahLst/>
              <a:cxnLst/>
              <a:rect l="l" t="t" r="r" b="b"/>
              <a:pathLst>
                <a:path w="3935" h="451" extrusionOk="0">
                  <a:moveTo>
                    <a:pt x="297" y="0"/>
                  </a:moveTo>
                  <a:cubicBezTo>
                    <a:pt x="1" y="0"/>
                    <a:pt x="1" y="450"/>
                    <a:pt x="297" y="450"/>
                  </a:cubicBezTo>
                  <a:lnTo>
                    <a:pt x="3637" y="450"/>
                  </a:lnTo>
                  <a:cubicBezTo>
                    <a:pt x="3934" y="450"/>
                    <a:pt x="3934" y="0"/>
                    <a:pt x="3637"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3148;p63"/>
            <p:cNvSpPr/>
            <p:nvPr/>
          </p:nvSpPr>
          <p:spPr>
            <a:xfrm>
              <a:off x="959243" y="1625613"/>
              <a:ext cx="155853" cy="11581"/>
            </a:xfrm>
            <a:custGeom>
              <a:avLst/>
              <a:gdLst/>
              <a:ahLst/>
              <a:cxnLst/>
              <a:rect l="l" t="t" r="r" b="b"/>
              <a:pathLst>
                <a:path w="5935" h="441" extrusionOk="0">
                  <a:moveTo>
                    <a:pt x="297" y="0"/>
                  </a:moveTo>
                  <a:cubicBezTo>
                    <a:pt x="1" y="0"/>
                    <a:pt x="1" y="440"/>
                    <a:pt x="297" y="440"/>
                  </a:cubicBezTo>
                  <a:lnTo>
                    <a:pt x="5638" y="440"/>
                  </a:lnTo>
                  <a:cubicBezTo>
                    <a:pt x="5934" y="440"/>
                    <a:pt x="5934" y="0"/>
                    <a:pt x="5638"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3149;p63"/>
            <p:cNvSpPr/>
            <p:nvPr/>
          </p:nvSpPr>
          <p:spPr>
            <a:xfrm>
              <a:off x="1005985" y="1596202"/>
              <a:ext cx="27179" cy="11843"/>
            </a:xfrm>
            <a:custGeom>
              <a:avLst/>
              <a:gdLst/>
              <a:ahLst/>
              <a:cxnLst/>
              <a:rect l="l" t="t" r="r" b="b"/>
              <a:pathLst>
                <a:path w="1035" h="451" extrusionOk="0">
                  <a:moveTo>
                    <a:pt x="297" y="0"/>
                  </a:moveTo>
                  <a:cubicBezTo>
                    <a:pt x="1" y="0"/>
                    <a:pt x="1" y="450"/>
                    <a:pt x="297" y="450"/>
                  </a:cubicBezTo>
                  <a:lnTo>
                    <a:pt x="738" y="450"/>
                  </a:lnTo>
                  <a:cubicBezTo>
                    <a:pt x="1034" y="450"/>
                    <a:pt x="1034" y="0"/>
                    <a:pt x="738"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3150;p63"/>
            <p:cNvSpPr/>
            <p:nvPr/>
          </p:nvSpPr>
          <p:spPr>
            <a:xfrm>
              <a:off x="1040911" y="1596202"/>
              <a:ext cx="38996" cy="11843"/>
            </a:xfrm>
            <a:custGeom>
              <a:avLst/>
              <a:gdLst/>
              <a:ahLst/>
              <a:cxnLst/>
              <a:rect l="l" t="t" r="r" b="b"/>
              <a:pathLst>
                <a:path w="1485" h="451" extrusionOk="0">
                  <a:moveTo>
                    <a:pt x="298" y="0"/>
                  </a:moveTo>
                  <a:cubicBezTo>
                    <a:pt x="1" y="0"/>
                    <a:pt x="1" y="450"/>
                    <a:pt x="298" y="450"/>
                  </a:cubicBezTo>
                  <a:lnTo>
                    <a:pt x="1188" y="450"/>
                  </a:lnTo>
                  <a:cubicBezTo>
                    <a:pt x="1484" y="450"/>
                    <a:pt x="1484" y="0"/>
                    <a:pt x="1188"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3151;p63"/>
            <p:cNvSpPr/>
            <p:nvPr/>
          </p:nvSpPr>
          <p:spPr>
            <a:xfrm>
              <a:off x="961002" y="1572831"/>
              <a:ext cx="35215" cy="35215"/>
            </a:xfrm>
            <a:custGeom>
              <a:avLst/>
              <a:gdLst/>
              <a:ahLst/>
              <a:cxnLst/>
              <a:rect l="l" t="t" r="r" b="b"/>
              <a:pathLst>
                <a:path w="1341" h="1341" extrusionOk="0">
                  <a:moveTo>
                    <a:pt x="230" y="0"/>
                  </a:moveTo>
                  <a:cubicBezTo>
                    <a:pt x="106" y="0"/>
                    <a:pt x="1" y="106"/>
                    <a:pt x="1" y="230"/>
                  </a:cubicBezTo>
                  <a:lnTo>
                    <a:pt x="1" y="1120"/>
                  </a:lnTo>
                  <a:cubicBezTo>
                    <a:pt x="1" y="1235"/>
                    <a:pt x="106" y="1340"/>
                    <a:pt x="230" y="1340"/>
                  </a:cubicBezTo>
                  <a:lnTo>
                    <a:pt x="1120" y="1340"/>
                  </a:lnTo>
                  <a:cubicBezTo>
                    <a:pt x="1235" y="1340"/>
                    <a:pt x="1340" y="1245"/>
                    <a:pt x="1340" y="1120"/>
                  </a:cubicBezTo>
                  <a:lnTo>
                    <a:pt x="1340" y="230"/>
                  </a:lnTo>
                  <a:cubicBezTo>
                    <a:pt x="1340" y="106"/>
                    <a:pt x="1235" y="0"/>
                    <a:pt x="1120"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3152;p63"/>
            <p:cNvSpPr/>
            <p:nvPr/>
          </p:nvSpPr>
          <p:spPr>
            <a:xfrm>
              <a:off x="984373" y="1543682"/>
              <a:ext cx="105329" cy="11581"/>
            </a:xfrm>
            <a:custGeom>
              <a:avLst/>
              <a:gdLst/>
              <a:ahLst/>
              <a:cxnLst/>
              <a:rect l="l" t="t" r="r" b="b"/>
              <a:pathLst>
                <a:path w="4011" h="441" extrusionOk="0">
                  <a:moveTo>
                    <a:pt x="230" y="0"/>
                  </a:moveTo>
                  <a:cubicBezTo>
                    <a:pt x="106" y="0"/>
                    <a:pt x="1" y="96"/>
                    <a:pt x="1" y="220"/>
                  </a:cubicBezTo>
                  <a:cubicBezTo>
                    <a:pt x="1" y="345"/>
                    <a:pt x="106" y="440"/>
                    <a:pt x="230" y="440"/>
                  </a:cubicBezTo>
                  <a:lnTo>
                    <a:pt x="3791" y="440"/>
                  </a:lnTo>
                  <a:cubicBezTo>
                    <a:pt x="3915" y="440"/>
                    <a:pt x="4011" y="345"/>
                    <a:pt x="4011" y="220"/>
                  </a:cubicBezTo>
                  <a:cubicBezTo>
                    <a:pt x="4011" y="96"/>
                    <a:pt x="3915" y="0"/>
                    <a:pt x="3791"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3153;p63"/>
            <p:cNvSpPr/>
            <p:nvPr/>
          </p:nvSpPr>
          <p:spPr>
            <a:xfrm>
              <a:off x="969799" y="1581628"/>
              <a:ext cx="17620" cy="17620"/>
            </a:xfrm>
            <a:custGeom>
              <a:avLst/>
              <a:gdLst/>
              <a:ahLst/>
              <a:cxnLst/>
              <a:rect l="l" t="t" r="r" b="b"/>
              <a:pathLst>
                <a:path w="671" h="671" extrusionOk="0">
                  <a:moveTo>
                    <a:pt x="336" y="0"/>
                  </a:moveTo>
                  <a:cubicBezTo>
                    <a:pt x="154" y="0"/>
                    <a:pt x="1" y="153"/>
                    <a:pt x="1" y="335"/>
                  </a:cubicBezTo>
                  <a:cubicBezTo>
                    <a:pt x="1" y="517"/>
                    <a:pt x="154" y="670"/>
                    <a:pt x="336" y="670"/>
                  </a:cubicBezTo>
                  <a:cubicBezTo>
                    <a:pt x="517" y="670"/>
                    <a:pt x="671" y="517"/>
                    <a:pt x="671" y="335"/>
                  </a:cubicBezTo>
                  <a:cubicBezTo>
                    <a:pt x="671" y="153"/>
                    <a:pt x="517" y="0"/>
                    <a:pt x="336"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Rectangle 13"/>
          <p:cNvSpPr/>
          <p:nvPr/>
        </p:nvSpPr>
        <p:spPr>
          <a:xfrm>
            <a:off x="3861697" y="583048"/>
            <a:ext cx="1582484" cy="345736"/>
          </a:xfrm>
          <a:prstGeom prst="rect">
            <a:avLst/>
          </a:prstGeom>
        </p:spPr>
        <p:txBody>
          <a:bodyPr wrap="none">
            <a:spAutoFit/>
          </a:bodyPr>
          <a:lstStyle/>
          <a:p>
            <a:pPr lvl="0">
              <a:lnSpc>
                <a:spcPct val="115000"/>
              </a:lnSpc>
            </a:pPr>
            <a:r>
              <a:rPr lang="en-US" sz="1600" dirty="0">
                <a:solidFill>
                  <a:schemeClr val="accent1"/>
                </a:solidFill>
                <a:latin typeface="Barlow Semi Condensed" panose="020B0604020202020204" charset="0"/>
              </a:rPr>
              <a:t>Data Visualization</a:t>
            </a:r>
            <a:endParaRPr lang="en-US" sz="1600" dirty="0">
              <a:latin typeface="Barlow Semi Condensed" panose="020B0604020202020204" charset="0"/>
            </a:endParaRPr>
          </a:p>
        </p:txBody>
      </p:sp>
      <p:sp>
        <p:nvSpPr>
          <p:cNvPr id="15" name="Rectangle 14"/>
          <p:cNvSpPr/>
          <p:nvPr/>
        </p:nvSpPr>
        <p:spPr>
          <a:xfrm>
            <a:off x="3702512" y="860190"/>
            <a:ext cx="2824858" cy="738664"/>
          </a:xfrm>
          <a:prstGeom prst="rect">
            <a:avLst/>
          </a:prstGeom>
        </p:spPr>
        <p:txBody>
          <a:bodyPr wrap="square">
            <a:spAutoFit/>
          </a:bodyPr>
          <a:lstStyle/>
          <a:p>
            <a:r>
              <a:rPr lang="en-US" dirty="0">
                <a:latin typeface="Barlow Semi Condensed" panose="020B0604020202020204" charset="0"/>
              </a:rPr>
              <a:t>the visualization of data in charts is a convenient way to immediately understand how to interpret the data.</a:t>
            </a:r>
          </a:p>
        </p:txBody>
      </p:sp>
      <p:sp>
        <p:nvSpPr>
          <p:cNvPr id="17" name="Rectangle 16"/>
          <p:cNvSpPr/>
          <p:nvPr/>
        </p:nvSpPr>
        <p:spPr>
          <a:xfrm>
            <a:off x="1199642" y="1206641"/>
            <a:ext cx="955711" cy="338554"/>
          </a:xfrm>
          <a:prstGeom prst="rect">
            <a:avLst/>
          </a:prstGeom>
        </p:spPr>
        <p:txBody>
          <a:bodyPr wrap="none">
            <a:spAutoFit/>
          </a:bodyPr>
          <a:lstStyle/>
          <a:p>
            <a:r>
              <a:rPr lang="en-US" sz="1600" dirty="0">
                <a:solidFill>
                  <a:schemeClr val="accent1"/>
                </a:solidFill>
                <a:latin typeface="Barlow Semi Condensed" panose="020B0604020202020204" charset="0"/>
              </a:rPr>
              <a:t>Reporting</a:t>
            </a:r>
          </a:p>
        </p:txBody>
      </p:sp>
      <p:grpSp>
        <p:nvGrpSpPr>
          <p:cNvPr id="312" name="Google Shape;14903;p63"/>
          <p:cNvGrpSpPr/>
          <p:nvPr/>
        </p:nvGrpSpPr>
        <p:grpSpPr>
          <a:xfrm>
            <a:off x="381678" y="1604631"/>
            <a:ext cx="487453" cy="617551"/>
            <a:chOff x="5388701" y="2393823"/>
            <a:chExt cx="280982" cy="395896"/>
          </a:xfrm>
        </p:grpSpPr>
        <p:sp>
          <p:nvSpPr>
            <p:cNvPr id="313" name="Google Shape;14904;p63"/>
            <p:cNvSpPr/>
            <p:nvPr/>
          </p:nvSpPr>
          <p:spPr>
            <a:xfrm>
              <a:off x="5388701" y="2419243"/>
              <a:ext cx="280982" cy="370476"/>
            </a:xfrm>
            <a:custGeom>
              <a:avLst/>
              <a:gdLst/>
              <a:ahLst/>
              <a:cxnLst/>
              <a:rect l="l" t="t" r="r" b="b"/>
              <a:pathLst>
                <a:path w="10700" h="14108" extrusionOk="0">
                  <a:moveTo>
                    <a:pt x="737" y="1"/>
                  </a:moveTo>
                  <a:cubicBezTo>
                    <a:pt x="326" y="1"/>
                    <a:pt x="0" y="326"/>
                    <a:pt x="0" y="738"/>
                  </a:cubicBezTo>
                  <a:lnTo>
                    <a:pt x="0" y="13380"/>
                  </a:lnTo>
                  <a:cubicBezTo>
                    <a:pt x="0" y="13782"/>
                    <a:pt x="326" y="14108"/>
                    <a:pt x="737" y="14108"/>
                  </a:cubicBezTo>
                  <a:lnTo>
                    <a:pt x="9972" y="14108"/>
                  </a:lnTo>
                  <a:cubicBezTo>
                    <a:pt x="10374" y="14108"/>
                    <a:pt x="10700" y="13782"/>
                    <a:pt x="10700" y="13380"/>
                  </a:cubicBezTo>
                  <a:lnTo>
                    <a:pt x="10700" y="728"/>
                  </a:lnTo>
                  <a:cubicBezTo>
                    <a:pt x="10700" y="326"/>
                    <a:pt x="10374" y="1"/>
                    <a:pt x="9972" y="1"/>
                  </a:cubicBezTo>
                  <a:lnTo>
                    <a:pt x="6077" y="1"/>
                  </a:lnTo>
                  <a:cubicBezTo>
                    <a:pt x="6058" y="393"/>
                    <a:pt x="5742" y="700"/>
                    <a:pt x="5350" y="700"/>
                  </a:cubicBezTo>
                  <a:cubicBezTo>
                    <a:pt x="4958" y="700"/>
                    <a:pt x="4632" y="393"/>
                    <a:pt x="4623"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4905;p63"/>
            <p:cNvSpPr/>
            <p:nvPr/>
          </p:nvSpPr>
          <p:spPr>
            <a:xfrm>
              <a:off x="5401516" y="2419506"/>
              <a:ext cx="255352" cy="344584"/>
            </a:xfrm>
            <a:custGeom>
              <a:avLst/>
              <a:gdLst/>
              <a:ahLst/>
              <a:cxnLst/>
              <a:rect l="l" t="t" r="r" b="b"/>
              <a:pathLst>
                <a:path w="9724" h="13122" extrusionOk="0">
                  <a:moveTo>
                    <a:pt x="2192" y="1"/>
                  </a:moveTo>
                  <a:lnTo>
                    <a:pt x="2192" y="240"/>
                  </a:lnTo>
                  <a:cubicBezTo>
                    <a:pt x="2192" y="374"/>
                    <a:pt x="2087" y="479"/>
                    <a:pt x="1953" y="479"/>
                  </a:cubicBezTo>
                  <a:lnTo>
                    <a:pt x="488" y="479"/>
                  </a:lnTo>
                  <a:cubicBezTo>
                    <a:pt x="211" y="479"/>
                    <a:pt x="0" y="699"/>
                    <a:pt x="0" y="967"/>
                  </a:cubicBezTo>
                  <a:lnTo>
                    <a:pt x="0" y="12633"/>
                  </a:lnTo>
                  <a:cubicBezTo>
                    <a:pt x="0" y="12901"/>
                    <a:pt x="220" y="13121"/>
                    <a:pt x="488" y="13121"/>
                  </a:cubicBezTo>
                  <a:lnTo>
                    <a:pt x="9236" y="13121"/>
                  </a:lnTo>
                  <a:cubicBezTo>
                    <a:pt x="9504" y="13121"/>
                    <a:pt x="9724" y="12901"/>
                    <a:pt x="9724" y="12633"/>
                  </a:cubicBezTo>
                  <a:lnTo>
                    <a:pt x="9724" y="967"/>
                  </a:lnTo>
                  <a:cubicBezTo>
                    <a:pt x="9724" y="699"/>
                    <a:pt x="9504" y="479"/>
                    <a:pt x="9236" y="479"/>
                  </a:cubicBezTo>
                  <a:lnTo>
                    <a:pt x="7781" y="479"/>
                  </a:lnTo>
                  <a:cubicBezTo>
                    <a:pt x="7647" y="479"/>
                    <a:pt x="7542" y="374"/>
                    <a:pt x="7542" y="240"/>
                  </a:cubicBezTo>
                  <a:lnTo>
                    <a:pt x="7542" y="1"/>
                  </a:lnTo>
                  <a:lnTo>
                    <a:pt x="5599" y="1"/>
                  </a:lnTo>
                  <a:cubicBezTo>
                    <a:pt x="5580" y="393"/>
                    <a:pt x="5254" y="699"/>
                    <a:pt x="4872" y="699"/>
                  </a:cubicBezTo>
                  <a:cubicBezTo>
                    <a:pt x="4479" y="699"/>
                    <a:pt x="4154" y="393"/>
                    <a:pt x="4135"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4906;p63"/>
            <p:cNvSpPr/>
            <p:nvPr/>
          </p:nvSpPr>
          <p:spPr>
            <a:xfrm>
              <a:off x="5414330" y="2444899"/>
              <a:ext cx="229722" cy="306375"/>
            </a:xfrm>
            <a:custGeom>
              <a:avLst/>
              <a:gdLst/>
              <a:ahLst/>
              <a:cxnLst/>
              <a:rect l="l" t="t" r="r" b="b"/>
              <a:pathLst>
                <a:path w="8748" h="11667" extrusionOk="0">
                  <a:moveTo>
                    <a:pt x="240" y="0"/>
                  </a:moveTo>
                  <a:cubicBezTo>
                    <a:pt x="106" y="0"/>
                    <a:pt x="0" y="105"/>
                    <a:pt x="0" y="239"/>
                  </a:cubicBezTo>
                  <a:lnTo>
                    <a:pt x="0" y="11427"/>
                  </a:lnTo>
                  <a:cubicBezTo>
                    <a:pt x="0" y="11561"/>
                    <a:pt x="106" y="11666"/>
                    <a:pt x="240" y="11666"/>
                  </a:cubicBezTo>
                  <a:lnTo>
                    <a:pt x="8508" y="11666"/>
                  </a:lnTo>
                  <a:cubicBezTo>
                    <a:pt x="8642" y="11666"/>
                    <a:pt x="8748" y="11561"/>
                    <a:pt x="8738" y="11427"/>
                  </a:cubicBezTo>
                  <a:lnTo>
                    <a:pt x="8738" y="239"/>
                  </a:lnTo>
                  <a:cubicBezTo>
                    <a:pt x="8738" y="105"/>
                    <a:pt x="8633" y="0"/>
                    <a:pt x="8499"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4907;p63"/>
            <p:cNvSpPr/>
            <p:nvPr/>
          </p:nvSpPr>
          <p:spPr>
            <a:xfrm>
              <a:off x="5471866" y="2393823"/>
              <a:ext cx="114625" cy="57378"/>
            </a:xfrm>
            <a:custGeom>
              <a:avLst/>
              <a:gdLst/>
              <a:ahLst/>
              <a:cxnLst/>
              <a:rect l="l" t="t" r="r" b="b"/>
              <a:pathLst>
                <a:path w="4365" h="2185" extrusionOk="0">
                  <a:moveTo>
                    <a:pt x="2177" y="617"/>
                  </a:moveTo>
                  <a:cubicBezTo>
                    <a:pt x="2362" y="617"/>
                    <a:pt x="2537" y="758"/>
                    <a:pt x="2537" y="979"/>
                  </a:cubicBezTo>
                  <a:cubicBezTo>
                    <a:pt x="2537" y="1170"/>
                    <a:pt x="2384" y="1333"/>
                    <a:pt x="2183" y="1333"/>
                  </a:cubicBezTo>
                  <a:cubicBezTo>
                    <a:pt x="1858" y="1333"/>
                    <a:pt x="1704" y="950"/>
                    <a:pt x="1925" y="720"/>
                  </a:cubicBezTo>
                  <a:cubicBezTo>
                    <a:pt x="1999" y="649"/>
                    <a:pt x="2089" y="617"/>
                    <a:pt x="2177" y="617"/>
                  </a:cubicBezTo>
                  <a:close/>
                  <a:moveTo>
                    <a:pt x="2184" y="0"/>
                  </a:moveTo>
                  <a:cubicBezTo>
                    <a:pt x="1858" y="0"/>
                    <a:pt x="1532" y="160"/>
                    <a:pt x="1350" y="481"/>
                  </a:cubicBezTo>
                  <a:lnTo>
                    <a:pt x="479" y="481"/>
                  </a:lnTo>
                  <a:cubicBezTo>
                    <a:pt x="212" y="481"/>
                    <a:pt x="1" y="701"/>
                    <a:pt x="1" y="969"/>
                  </a:cubicBezTo>
                  <a:lnTo>
                    <a:pt x="1" y="1945"/>
                  </a:lnTo>
                  <a:cubicBezTo>
                    <a:pt x="1" y="2079"/>
                    <a:pt x="106" y="2184"/>
                    <a:pt x="240" y="2184"/>
                  </a:cubicBezTo>
                  <a:lnTo>
                    <a:pt x="4126" y="2184"/>
                  </a:lnTo>
                  <a:cubicBezTo>
                    <a:pt x="4260" y="2184"/>
                    <a:pt x="4365" y="2079"/>
                    <a:pt x="4365" y="1945"/>
                  </a:cubicBezTo>
                  <a:lnTo>
                    <a:pt x="4365" y="969"/>
                  </a:lnTo>
                  <a:cubicBezTo>
                    <a:pt x="4365" y="701"/>
                    <a:pt x="4154" y="490"/>
                    <a:pt x="3886" y="481"/>
                  </a:cubicBezTo>
                  <a:lnTo>
                    <a:pt x="3025" y="481"/>
                  </a:lnTo>
                  <a:cubicBezTo>
                    <a:pt x="2839" y="160"/>
                    <a:pt x="2511" y="0"/>
                    <a:pt x="218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4908;p63"/>
            <p:cNvSpPr/>
            <p:nvPr/>
          </p:nvSpPr>
          <p:spPr>
            <a:xfrm>
              <a:off x="5471866" y="2438597"/>
              <a:ext cx="114625" cy="12605"/>
            </a:xfrm>
            <a:custGeom>
              <a:avLst/>
              <a:gdLst/>
              <a:ahLst/>
              <a:cxnLst/>
              <a:rect l="l" t="t" r="r" b="b"/>
              <a:pathLst>
                <a:path w="4365" h="480" extrusionOk="0">
                  <a:moveTo>
                    <a:pt x="240" y="1"/>
                  </a:moveTo>
                  <a:cubicBezTo>
                    <a:pt x="106" y="1"/>
                    <a:pt x="1" y="106"/>
                    <a:pt x="1" y="240"/>
                  </a:cubicBezTo>
                  <a:cubicBezTo>
                    <a:pt x="1" y="374"/>
                    <a:pt x="106" y="479"/>
                    <a:pt x="240" y="479"/>
                  </a:cubicBezTo>
                  <a:lnTo>
                    <a:pt x="4126" y="479"/>
                  </a:lnTo>
                  <a:cubicBezTo>
                    <a:pt x="4260" y="479"/>
                    <a:pt x="4365" y="374"/>
                    <a:pt x="4365" y="240"/>
                  </a:cubicBezTo>
                  <a:cubicBezTo>
                    <a:pt x="4365" y="106"/>
                    <a:pt x="4260" y="1"/>
                    <a:pt x="4126"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4909;p63"/>
            <p:cNvSpPr/>
            <p:nvPr/>
          </p:nvSpPr>
          <p:spPr>
            <a:xfrm>
              <a:off x="5542007" y="2483344"/>
              <a:ext cx="76417" cy="25393"/>
            </a:xfrm>
            <a:custGeom>
              <a:avLst/>
              <a:gdLst/>
              <a:ahLst/>
              <a:cxnLst/>
              <a:rect l="l" t="t" r="r" b="b"/>
              <a:pathLst>
                <a:path w="2910" h="967" extrusionOk="0">
                  <a:moveTo>
                    <a:pt x="239" y="0"/>
                  </a:moveTo>
                  <a:cubicBezTo>
                    <a:pt x="105" y="0"/>
                    <a:pt x="0" y="106"/>
                    <a:pt x="0" y="240"/>
                  </a:cubicBezTo>
                  <a:lnTo>
                    <a:pt x="0" y="718"/>
                  </a:lnTo>
                  <a:cubicBezTo>
                    <a:pt x="0" y="852"/>
                    <a:pt x="105" y="967"/>
                    <a:pt x="239" y="967"/>
                  </a:cubicBezTo>
                  <a:lnTo>
                    <a:pt x="2670" y="967"/>
                  </a:lnTo>
                  <a:cubicBezTo>
                    <a:pt x="2804" y="967"/>
                    <a:pt x="2909" y="862"/>
                    <a:pt x="2909" y="728"/>
                  </a:cubicBezTo>
                  <a:lnTo>
                    <a:pt x="2909" y="240"/>
                  </a:lnTo>
                  <a:cubicBezTo>
                    <a:pt x="2909" y="106"/>
                    <a:pt x="2804" y="0"/>
                    <a:pt x="2670"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4910;p63"/>
            <p:cNvSpPr/>
            <p:nvPr/>
          </p:nvSpPr>
          <p:spPr>
            <a:xfrm>
              <a:off x="5539722" y="2527828"/>
              <a:ext cx="80960" cy="12841"/>
            </a:xfrm>
            <a:custGeom>
              <a:avLst/>
              <a:gdLst/>
              <a:ahLst/>
              <a:cxnLst/>
              <a:rect l="l" t="t" r="r" b="b"/>
              <a:pathLst>
                <a:path w="3083" h="489" extrusionOk="0">
                  <a:moveTo>
                    <a:pt x="326" y="0"/>
                  </a:moveTo>
                  <a:cubicBezTo>
                    <a:pt x="1" y="0"/>
                    <a:pt x="1" y="488"/>
                    <a:pt x="326" y="488"/>
                  </a:cubicBezTo>
                  <a:lnTo>
                    <a:pt x="2757" y="488"/>
                  </a:lnTo>
                  <a:cubicBezTo>
                    <a:pt x="3083" y="488"/>
                    <a:pt x="3083" y="0"/>
                    <a:pt x="2757"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4911;p63"/>
            <p:cNvSpPr/>
            <p:nvPr/>
          </p:nvSpPr>
          <p:spPr>
            <a:xfrm>
              <a:off x="5539722" y="2553458"/>
              <a:ext cx="42751" cy="12841"/>
            </a:xfrm>
            <a:custGeom>
              <a:avLst/>
              <a:gdLst/>
              <a:ahLst/>
              <a:cxnLst/>
              <a:rect l="l" t="t" r="r" b="b"/>
              <a:pathLst>
                <a:path w="1628" h="489" extrusionOk="0">
                  <a:moveTo>
                    <a:pt x="326" y="1"/>
                  </a:moveTo>
                  <a:cubicBezTo>
                    <a:pt x="1" y="1"/>
                    <a:pt x="1" y="489"/>
                    <a:pt x="326" y="489"/>
                  </a:cubicBezTo>
                  <a:lnTo>
                    <a:pt x="1302" y="489"/>
                  </a:lnTo>
                  <a:cubicBezTo>
                    <a:pt x="1628" y="489"/>
                    <a:pt x="1628" y="1"/>
                    <a:pt x="1302"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4912;p63"/>
            <p:cNvSpPr/>
            <p:nvPr/>
          </p:nvSpPr>
          <p:spPr>
            <a:xfrm>
              <a:off x="5437702" y="2604481"/>
              <a:ext cx="182980" cy="12841"/>
            </a:xfrm>
            <a:custGeom>
              <a:avLst/>
              <a:gdLst/>
              <a:ahLst/>
              <a:cxnLst/>
              <a:rect l="l" t="t" r="r" b="b"/>
              <a:pathLst>
                <a:path w="6968" h="489" extrusionOk="0">
                  <a:moveTo>
                    <a:pt x="316" y="0"/>
                  </a:moveTo>
                  <a:cubicBezTo>
                    <a:pt x="0" y="0"/>
                    <a:pt x="0" y="488"/>
                    <a:pt x="316" y="488"/>
                  </a:cubicBezTo>
                  <a:lnTo>
                    <a:pt x="6642" y="488"/>
                  </a:lnTo>
                  <a:cubicBezTo>
                    <a:pt x="6968" y="488"/>
                    <a:pt x="6968" y="0"/>
                    <a:pt x="6642"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4913;p63"/>
            <p:cNvSpPr/>
            <p:nvPr/>
          </p:nvSpPr>
          <p:spPr>
            <a:xfrm>
              <a:off x="5437702" y="2630111"/>
              <a:ext cx="29674" cy="12579"/>
            </a:xfrm>
            <a:custGeom>
              <a:avLst/>
              <a:gdLst/>
              <a:ahLst/>
              <a:cxnLst/>
              <a:rect l="l" t="t" r="r" b="b"/>
              <a:pathLst>
                <a:path w="1130" h="479" extrusionOk="0">
                  <a:moveTo>
                    <a:pt x="326" y="0"/>
                  </a:moveTo>
                  <a:cubicBezTo>
                    <a:pt x="0" y="0"/>
                    <a:pt x="0" y="479"/>
                    <a:pt x="326" y="479"/>
                  </a:cubicBezTo>
                  <a:lnTo>
                    <a:pt x="804" y="479"/>
                  </a:lnTo>
                  <a:cubicBezTo>
                    <a:pt x="1130" y="479"/>
                    <a:pt x="1130" y="0"/>
                    <a:pt x="80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4914;p63"/>
            <p:cNvSpPr/>
            <p:nvPr/>
          </p:nvSpPr>
          <p:spPr>
            <a:xfrm>
              <a:off x="5437702" y="2706764"/>
              <a:ext cx="29674" cy="12579"/>
            </a:xfrm>
            <a:custGeom>
              <a:avLst/>
              <a:gdLst/>
              <a:ahLst/>
              <a:cxnLst/>
              <a:rect l="l" t="t" r="r" b="b"/>
              <a:pathLst>
                <a:path w="1130" h="479" extrusionOk="0">
                  <a:moveTo>
                    <a:pt x="326" y="0"/>
                  </a:moveTo>
                  <a:cubicBezTo>
                    <a:pt x="0" y="0"/>
                    <a:pt x="0" y="479"/>
                    <a:pt x="326" y="479"/>
                  </a:cubicBezTo>
                  <a:lnTo>
                    <a:pt x="804" y="479"/>
                  </a:lnTo>
                  <a:cubicBezTo>
                    <a:pt x="1130" y="479"/>
                    <a:pt x="1130" y="0"/>
                    <a:pt x="80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4915;p63"/>
            <p:cNvSpPr/>
            <p:nvPr/>
          </p:nvSpPr>
          <p:spPr>
            <a:xfrm>
              <a:off x="5437702" y="2681134"/>
              <a:ext cx="29674" cy="12841"/>
            </a:xfrm>
            <a:custGeom>
              <a:avLst/>
              <a:gdLst/>
              <a:ahLst/>
              <a:cxnLst/>
              <a:rect l="l" t="t" r="r" b="b"/>
              <a:pathLst>
                <a:path w="1130" h="489" extrusionOk="0">
                  <a:moveTo>
                    <a:pt x="326" y="0"/>
                  </a:moveTo>
                  <a:cubicBezTo>
                    <a:pt x="0" y="0"/>
                    <a:pt x="0" y="488"/>
                    <a:pt x="326" y="488"/>
                  </a:cubicBezTo>
                  <a:lnTo>
                    <a:pt x="804" y="488"/>
                  </a:lnTo>
                  <a:cubicBezTo>
                    <a:pt x="1130" y="488"/>
                    <a:pt x="1130" y="0"/>
                    <a:pt x="80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4916;p63"/>
            <p:cNvSpPr/>
            <p:nvPr/>
          </p:nvSpPr>
          <p:spPr>
            <a:xfrm>
              <a:off x="5437702" y="2655504"/>
              <a:ext cx="29674" cy="12841"/>
            </a:xfrm>
            <a:custGeom>
              <a:avLst/>
              <a:gdLst/>
              <a:ahLst/>
              <a:cxnLst/>
              <a:rect l="l" t="t" r="r" b="b"/>
              <a:pathLst>
                <a:path w="1130" h="489" extrusionOk="0">
                  <a:moveTo>
                    <a:pt x="326" y="0"/>
                  </a:moveTo>
                  <a:cubicBezTo>
                    <a:pt x="0" y="0"/>
                    <a:pt x="0" y="488"/>
                    <a:pt x="326" y="488"/>
                  </a:cubicBezTo>
                  <a:lnTo>
                    <a:pt x="804" y="488"/>
                  </a:lnTo>
                  <a:cubicBezTo>
                    <a:pt x="1130" y="488"/>
                    <a:pt x="1130" y="0"/>
                    <a:pt x="80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4917;p63"/>
            <p:cNvSpPr/>
            <p:nvPr/>
          </p:nvSpPr>
          <p:spPr>
            <a:xfrm>
              <a:off x="5475910" y="2630111"/>
              <a:ext cx="55304" cy="12579"/>
            </a:xfrm>
            <a:custGeom>
              <a:avLst/>
              <a:gdLst/>
              <a:ahLst/>
              <a:cxnLst/>
              <a:rect l="l" t="t" r="r" b="b"/>
              <a:pathLst>
                <a:path w="2106" h="479" extrusionOk="0">
                  <a:moveTo>
                    <a:pt x="325" y="0"/>
                  </a:moveTo>
                  <a:cubicBezTo>
                    <a:pt x="0" y="0"/>
                    <a:pt x="0" y="479"/>
                    <a:pt x="325" y="479"/>
                  </a:cubicBezTo>
                  <a:lnTo>
                    <a:pt x="1790" y="479"/>
                  </a:lnTo>
                  <a:cubicBezTo>
                    <a:pt x="2106" y="479"/>
                    <a:pt x="2106" y="0"/>
                    <a:pt x="1790"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4918;p63"/>
            <p:cNvSpPr/>
            <p:nvPr/>
          </p:nvSpPr>
          <p:spPr>
            <a:xfrm>
              <a:off x="5475910" y="2706764"/>
              <a:ext cx="80933" cy="12579"/>
            </a:xfrm>
            <a:custGeom>
              <a:avLst/>
              <a:gdLst/>
              <a:ahLst/>
              <a:cxnLst/>
              <a:rect l="l" t="t" r="r" b="b"/>
              <a:pathLst>
                <a:path w="3082" h="479" extrusionOk="0">
                  <a:moveTo>
                    <a:pt x="325" y="0"/>
                  </a:moveTo>
                  <a:cubicBezTo>
                    <a:pt x="0" y="0"/>
                    <a:pt x="0" y="479"/>
                    <a:pt x="325" y="479"/>
                  </a:cubicBezTo>
                  <a:lnTo>
                    <a:pt x="2756" y="479"/>
                  </a:lnTo>
                  <a:cubicBezTo>
                    <a:pt x="3082" y="479"/>
                    <a:pt x="3082" y="0"/>
                    <a:pt x="2756"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4919;p63"/>
            <p:cNvSpPr/>
            <p:nvPr/>
          </p:nvSpPr>
          <p:spPr>
            <a:xfrm>
              <a:off x="5475910" y="2681134"/>
              <a:ext cx="55304" cy="12841"/>
            </a:xfrm>
            <a:custGeom>
              <a:avLst/>
              <a:gdLst/>
              <a:ahLst/>
              <a:cxnLst/>
              <a:rect l="l" t="t" r="r" b="b"/>
              <a:pathLst>
                <a:path w="2106" h="489" extrusionOk="0">
                  <a:moveTo>
                    <a:pt x="325" y="0"/>
                  </a:moveTo>
                  <a:cubicBezTo>
                    <a:pt x="0" y="0"/>
                    <a:pt x="0" y="488"/>
                    <a:pt x="325" y="488"/>
                  </a:cubicBezTo>
                  <a:lnTo>
                    <a:pt x="1790" y="488"/>
                  </a:lnTo>
                  <a:cubicBezTo>
                    <a:pt x="2106" y="488"/>
                    <a:pt x="2106" y="0"/>
                    <a:pt x="1790"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4920;p63"/>
            <p:cNvSpPr/>
            <p:nvPr/>
          </p:nvSpPr>
          <p:spPr>
            <a:xfrm>
              <a:off x="5475910" y="2655504"/>
              <a:ext cx="80933" cy="12841"/>
            </a:xfrm>
            <a:custGeom>
              <a:avLst/>
              <a:gdLst/>
              <a:ahLst/>
              <a:cxnLst/>
              <a:rect l="l" t="t" r="r" b="b"/>
              <a:pathLst>
                <a:path w="3082" h="489" extrusionOk="0">
                  <a:moveTo>
                    <a:pt x="325" y="0"/>
                  </a:moveTo>
                  <a:cubicBezTo>
                    <a:pt x="0" y="0"/>
                    <a:pt x="0" y="488"/>
                    <a:pt x="325" y="488"/>
                  </a:cubicBezTo>
                  <a:lnTo>
                    <a:pt x="2756" y="488"/>
                  </a:lnTo>
                  <a:cubicBezTo>
                    <a:pt x="3082" y="488"/>
                    <a:pt x="3082" y="0"/>
                    <a:pt x="2756"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4921;p63"/>
            <p:cNvSpPr/>
            <p:nvPr/>
          </p:nvSpPr>
          <p:spPr>
            <a:xfrm>
              <a:off x="5571654" y="2655504"/>
              <a:ext cx="49027" cy="12841"/>
            </a:xfrm>
            <a:custGeom>
              <a:avLst/>
              <a:gdLst/>
              <a:ahLst/>
              <a:cxnLst/>
              <a:rect l="l" t="t" r="r" b="b"/>
              <a:pathLst>
                <a:path w="1867" h="489" extrusionOk="0">
                  <a:moveTo>
                    <a:pt x="326" y="0"/>
                  </a:moveTo>
                  <a:cubicBezTo>
                    <a:pt x="0" y="0"/>
                    <a:pt x="0" y="488"/>
                    <a:pt x="326" y="488"/>
                  </a:cubicBezTo>
                  <a:lnTo>
                    <a:pt x="1541" y="488"/>
                  </a:lnTo>
                  <a:cubicBezTo>
                    <a:pt x="1867" y="488"/>
                    <a:pt x="1867" y="0"/>
                    <a:pt x="1541"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4922;p63"/>
            <p:cNvSpPr/>
            <p:nvPr/>
          </p:nvSpPr>
          <p:spPr>
            <a:xfrm>
              <a:off x="5571654" y="2630111"/>
              <a:ext cx="49027" cy="12579"/>
            </a:xfrm>
            <a:custGeom>
              <a:avLst/>
              <a:gdLst/>
              <a:ahLst/>
              <a:cxnLst/>
              <a:rect l="l" t="t" r="r" b="b"/>
              <a:pathLst>
                <a:path w="1867" h="479" extrusionOk="0">
                  <a:moveTo>
                    <a:pt x="326" y="0"/>
                  </a:moveTo>
                  <a:cubicBezTo>
                    <a:pt x="0" y="0"/>
                    <a:pt x="0" y="479"/>
                    <a:pt x="326" y="479"/>
                  </a:cubicBezTo>
                  <a:lnTo>
                    <a:pt x="1541" y="479"/>
                  </a:lnTo>
                  <a:cubicBezTo>
                    <a:pt x="1867" y="479"/>
                    <a:pt x="1867" y="0"/>
                    <a:pt x="1541"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4923;p63"/>
            <p:cNvSpPr/>
            <p:nvPr/>
          </p:nvSpPr>
          <p:spPr>
            <a:xfrm>
              <a:off x="5571654" y="2681134"/>
              <a:ext cx="49027" cy="12841"/>
            </a:xfrm>
            <a:custGeom>
              <a:avLst/>
              <a:gdLst/>
              <a:ahLst/>
              <a:cxnLst/>
              <a:rect l="l" t="t" r="r" b="b"/>
              <a:pathLst>
                <a:path w="1867" h="489" extrusionOk="0">
                  <a:moveTo>
                    <a:pt x="326" y="0"/>
                  </a:moveTo>
                  <a:cubicBezTo>
                    <a:pt x="0" y="0"/>
                    <a:pt x="0" y="488"/>
                    <a:pt x="326" y="488"/>
                  </a:cubicBezTo>
                  <a:lnTo>
                    <a:pt x="1541" y="488"/>
                  </a:lnTo>
                  <a:cubicBezTo>
                    <a:pt x="1867" y="488"/>
                    <a:pt x="1867" y="0"/>
                    <a:pt x="1541"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4924;p63"/>
            <p:cNvSpPr/>
            <p:nvPr/>
          </p:nvSpPr>
          <p:spPr>
            <a:xfrm>
              <a:off x="5571654" y="2706764"/>
              <a:ext cx="49027" cy="12579"/>
            </a:xfrm>
            <a:custGeom>
              <a:avLst/>
              <a:gdLst/>
              <a:ahLst/>
              <a:cxnLst/>
              <a:rect l="l" t="t" r="r" b="b"/>
              <a:pathLst>
                <a:path w="1867" h="479" extrusionOk="0">
                  <a:moveTo>
                    <a:pt x="326" y="0"/>
                  </a:moveTo>
                  <a:cubicBezTo>
                    <a:pt x="0" y="0"/>
                    <a:pt x="0" y="479"/>
                    <a:pt x="326" y="479"/>
                  </a:cubicBezTo>
                  <a:lnTo>
                    <a:pt x="1541" y="479"/>
                  </a:lnTo>
                  <a:cubicBezTo>
                    <a:pt x="1867" y="479"/>
                    <a:pt x="1867" y="0"/>
                    <a:pt x="1541"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4925;p63"/>
            <p:cNvSpPr/>
            <p:nvPr/>
          </p:nvSpPr>
          <p:spPr>
            <a:xfrm>
              <a:off x="5446236" y="2527828"/>
              <a:ext cx="76443" cy="57326"/>
            </a:xfrm>
            <a:custGeom>
              <a:avLst/>
              <a:gdLst/>
              <a:ahLst/>
              <a:cxnLst/>
              <a:rect l="l" t="t" r="r" b="b"/>
              <a:pathLst>
                <a:path w="2911" h="2183" extrusionOk="0">
                  <a:moveTo>
                    <a:pt x="967" y="0"/>
                  </a:moveTo>
                  <a:lnTo>
                    <a:pt x="967" y="488"/>
                  </a:lnTo>
                  <a:cubicBezTo>
                    <a:pt x="967" y="584"/>
                    <a:pt x="920" y="661"/>
                    <a:pt x="833" y="709"/>
                  </a:cubicBezTo>
                  <a:lnTo>
                    <a:pt x="269" y="986"/>
                  </a:lnTo>
                  <a:cubicBezTo>
                    <a:pt x="96" y="1072"/>
                    <a:pt x="1" y="1244"/>
                    <a:pt x="1" y="1426"/>
                  </a:cubicBezTo>
                  <a:lnTo>
                    <a:pt x="1" y="1943"/>
                  </a:lnTo>
                  <a:cubicBezTo>
                    <a:pt x="1" y="2077"/>
                    <a:pt x="106" y="2182"/>
                    <a:pt x="240" y="2182"/>
                  </a:cubicBezTo>
                  <a:lnTo>
                    <a:pt x="2671" y="2182"/>
                  </a:lnTo>
                  <a:cubicBezTo>
                    <a:pt x="2805" y="2182"/>
                    <a:pt x="2910" y="2077"/>
                    <a:pt x="2910" y="1943"/>
                  </a:cubicBezTo>
                  <a:lnTo>
                    <a:pt x="2910" y="1426"/>
                  </a:lnTo>
                  <a:cubicBezTo>
                    <a:pt x="2910" y="1244"/>
                    <a:pt x="2805" y="1072"/>
                    <a:pt x="2642" y="986"/>
                  </a:cubicBezTo>
                  <a:lnTo>
                    <a:pt x="2078" y="709"/>
                  </a:lnTo>
                  <a:cubicBezTo>
                    <a:pt x="1991" y="661"/>
                    <a:pt x="1944" y="584"/>
                    <a:pt x="1944" y="488"/>
                  </a:cubicBezTo>
                  <a:lnTo>
                    <a:pt x="1944"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4926;p63"/>
            <p:cNvSpPr/>
            <p:nvPr/>
          </p:nvSpPr>
          <p:spPr>
            <a:xfrm>
              <a:off x="5470369" y="2527828"/>
              <a:ext cx="28177" cy="19249"/>
            </a:xfrm>
            <a:custGeom>
              <a:avLst/>
              <a:gdLst/>
              <a:ahLst/>
              <a:cxnLst/>
              <a:rect l="l" t="t" r="r" b="b"/>
              <a:pathLst>
                <a:path w="1073" h="733" extrusionOk="0">
                  <a:moveTo>
                    <a:pt x="48" y="0"/>
                  </a:moveTo>
                  <a:lnTo>
                    <a:pt x="48" y="488"/>
                  </a:lnTo>
                  <a:cubicBezTo>
                    <a:pt x="48" y="536"/>
                    <a:pt x="39" y="584"/>
                    <a:pt x="1" y="632"/>
                  </a:cubicBezTo>
                  <a:cubicBezTo>
                    <a:pt x="173" y="699"/>
                    <a:pt x="355" y="732"/>
                    <a:pt x="536" y="732"/>
                  </a:cubicBezTo>
                  <a:cubicBezTo>
                    <a:pt x="718" y="732"/>
                    <a:pt x="900" y="699"/>
                    <a:pt x="1072" y="632"/>
                  </a:cubicBezTo>
                  <a:cubicBezTo>
                    <a:pt x="1044" y="584"/>
                    <a:pt x="1025" y="536"/>
                    <a:pt x="1025" y="488"/>
                  </a:cubicBezTo>
                  <a:lnTo>
                    <a:pt x="1025"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4927;p63"/>
            <p:cNvSpPr/>
            <p:nvPr/>
          </p:nvSpPr>
          <p:spPr>
            <a:xfrm>
              <a:off x="5446236" y="2547917"/>
              <a:ext cx="76443" cy="37237"/>
            </a:xfrm>
            <a:custGeom>
              <a:avLst/>
              <a:gdLst/>
              <a:ahLst/>
              <a:cxnLst/>
              <a:rect l="l" t="t" r="r" b="b"/>
              <a:pathLst>
                <a:path w="2911" h="1418" extrusionOk="0">
                  <a:moveTo>
                    <a:pt x="709" y="1"/>
                  </a:moveTo>
                  <a:lnTo>
                    <a:pt x="269" y="221"/>
                  </a:lnTo>
                  <a:cubicBezTo>
                    <a:pt x="96" y="307"/>
                    <a:pt x="1" y="479"/>
                    <a:pt x="1" y="661"/>
                  </a:cubicBezTo>
                  <a:lnTo>
                    <a:pt x="1" y="1178"/>
                  </a:lnTo>
                  <a:cubicBezTo>
                    <a:pt x="1" y="1312"/>
                    <a:pt x="106" y="1417"/>
                    <a:pt x="240" y="1417"/>
                  </a:cubicBezTo>
                  <a:lnTo>
                    <a:pt x="2671" y="1417"/>
                  </a:lnTo>
                  <a:cubicBezTo>
                    <a:pt x="2795" y="1417"/>
                    <a:pt x="2910" y="1312"/>
                    <a:pt x="2910" y="1178"/>
                  </a:cubicBezTo>
                  <a:lnTo>
                    <a:pt x="2910" y="661"/>
                  </a:lnTo>
                  <a:cubicBezTo>
                    <a:pt x="2910" y="479"/>
                    <a:pt x="2805" y="307"/>
                    <a:pt x="2642" y="221"/>
                  </a:cubicBezTo>
                  <a:lnTo>
                    <a:pt x="2202" y="1"/>
                  </a:lnTo>
                  <a:cubicBezTo>
                    <a:pt x="2011" y="240"/>
                    <a:pt x="1733" y="360"/>
                    <a:pt x="1455" y="360"/>
                  </a:cubicBezTo>
                  <a:cubicBezTo>
                    <a:pt x="1178" y="360"/>
                    <a:pt x="900" y="240"/>
                    <a:pt x="709"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4928;p63"/>
            <p:cNvSpPr/>
            <p:nvPr/>
          </p:nvSpPr>
          <p:spPr>
            <a:xfrm>
              <a:off x="5446000" y="2559235"/>
              <a:ext cx="19380" cy="25919"/>
            </a:xfrm>
            <a:custGeom>
              <a:avLst/>
              <a:gdLst/>
              <a:ahLst/>
              <a:cxnLst/>
              <a:rect l="l" t="t" r="r" b="b"/>
              <a:pathLst>
                <a:path w="738" h="987" extrusionOk="0">
                  <a:moveTo>
                    <a:pt x="58" y="1"/>
                  </a:moveTo>
                  <a:cubicBezTo>
                    <a:pt x="19" y="68"/>
                    <a:pt x="0" y="154"/>
                    <a:pt x="0" y="230"/>
                  </a:cubicBezTo>
                  <a:lnTo>
                    <a:pt x="0" y="747"/>
                  </a:lnTo>
                  <a:cubicBezTo>
                    <a:pt x="0" y="881"/>
                    <a:pt x="105" y="986"/>
                    <a:pt x="239" y="986"/>
                  </a:cubicBezTo>
                  <a:lnTo>
                    <a:pt x="728" y="986"/>
                  </a:lnTo>
                  <a:lnTo>
                    <a:pt x="737" y="747"/>
                  </a:lnTo>
                  <a:cubicBezTo>
                    <a:pt x="737" y="594"/>
                    <a:pt x="661" y="450"/>
                    <a:pt x="536" y="364"/>
                  </a:cubicBezTo>
                  <a:lnTo>
                    <a:pt x="58"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4929;p63"/>
            <p:cNvSpPr/>
            <p:nvPr/>
          </p:nvSpPr>
          <p:spPr>
            <a:xfrm>
              <a:off x="5503536" y="2559235"/>
              <a:ext cx="19380" cy="25919"/>
            </a:xfrm>
            <a:custGeom>
              <a:avLst/>
              <a:gdLst/>
              <a:ahLst/>
              <a:cxnLst/>
              <a:rect l="l" t="t" r="r" b="b"/>
              <a:pathLst>
                <a:path w="738" h="987" extrusionOk="0">
                  <a:moveTo>
                    <a:pt x="680" y="1"/>
                  </a:moveTo>
                  <a:lnTo>
                    <a:pt x="202" y="364"/>
                  </a:lnTo>
                  <a:cubicBezTo>
                    <a:pt x="77" y="450"/>
                    <a:pt x="1" y="594"/>
                    <a:pt x="1" y="747"/>
                  </a:cubicBezTo>
                  <a:lnTo>
                    <a:pt x="10" y="747"/>
                  </a:lnTo>
                  <a:lnTo>
                    <a:pt x="10" y="986"/>
                  </a:lnTo>
                  <a:lnTo>
                    <a:pt x="498" y="986"/>
                  </a:lnTo>
                  <a:cubicBezTo>
                    <a:pt x="632" y="986"/>
                    <a:pt x="738" y="881"/>
                    <a:pt x="738" y="747"/>
                  </a:cubicBezTo>
                  <a:lnTo>
                    <a:pt x="738" y="230"/>
                  </a:lnTo>
                  <a:cubicBezTo>
                    <a:pt x="738" y="154"/>
                    <a:pt x="719" y="68"/>
                    <a:pt x="680"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4930;p63"/>
            <p:cNvSpPr/>
            <p:nvPr/>
          </p:nvSpPr>
          <p:spPr>
            <a:xfrm>
              <a:off x="5458815" y="2476569"/>
              <a:ext cx="51286" cy="57825"/>
            </a:xfrm>
            <a:custGeom>
              <a:avLst/>
              <a:gdLst/>
              <a:ahLst/>
              <a:cxnLst/>
              <a:rect l="l" t="t" r="r" b="b"/>
              <a:pathLst>
                <a:path w="1953" h="2202" extrusionOk="0">
                  <a:moveTo>
                    <a:pt x="737" y="0"/>
                  </a:moveTo>
                  <a:cubicBezTo>
                    <a:pt x="335" y="0"/>
                    <a:pt x="0" y="325"/>
                    <a:pt x="0" y="737"/>
                  </a:cubicBezTo>
                  <a:lnTo>
                    <a:pt x="0" y="1225"/>
                  </a:lnTo>
                  <a:cubicBezTo>
                    <a:pt x="0" y="1761"/>
                    <a:pt x="441" y="2201"/>
                    <a:pt x="976" y="2201"/>
                  </a:cubicBezTo>
                  <a:cubicBezTo>
                    <a:pt x="1512" y="2201"/>
                    <a:pt x="1953" y="1761"/>
                    <a:pt x="1953" y="1215"/>
                  </a:cubicBezTo>
                  <a:lnTo>
                    <a:pt x="1953" y="737"/>
                  </a:lnTo>
                  <a:cubicBezTo>
                    <a:pt x="1953" y="325"/>
                    <a:pt x="1618" y="0"/>
                    <a:pt x="1216"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4931;p63"/>
            <p:cNvSpPr/>
            <p:nvPr/>
          </p:nvSpPr>
          <p:spPr>
            <a:xfrm>
              <a:off x="5458867" y="2476569"/>
              <a:ext cx="35162" cy="57536"/>
            </a:xfrm>
            <a:custGeom>
              <a:avLst/>
              <a:gdLst/>
              <a:ahLst/>
              <a:cxnLst/>
              <a:rect l="l" t="t" r="r" b="b"/>
              <a:pathLst>
                <a:path w="1339" h="2191" extrusionOk="0">
                  <a:moveTo>
                    <a:pt x="735" y="0"/>
                  </a:moveTo>
                  <a:cubicBezTo>
                    <a:pt x="333" y="0"/>
                    <a:pt x="8" y="325"/>
                    <a:pt x="8" y="737"/>
                  </a:cubicBezTo>
                  <a:lnTo>
                    <a:pt x="8" y="1215"/>
                  </a:lnTo>
                  <a:cubicBezTo>
                    <a:pt x="0" y="1772"/>
                    <a:pt x="460" y="2191"/>
                    <a:pt x="970" y="2191"/>
                  </a:cubicBezTo>
                  <a:cubicBezTo>
                    <a:pt x="1092" y="2191"/>
                    <a:pt x="1216" y="2167"/>
                    <a:pt x="1338" y="2115"/>
                  </a:cubicBezTo>
                  <a:cubicBezTo>
                    <a:pt x="974" y="1971"/>
                    <a:pt x="735" y="1617"/>
                    <a:pt x="735" y="1225"/>
                  </a:cubicBezTo>
                  <a:lnTo>
                    <a:pt x="735" y="737"/>
                  </a:lnTo>
                  <a:cubicBezTo>
                    <a:pt x="735" y="373"/>
                    <a:pt x="984" y="77"/>
                    <a:pt x="1338" y="19"/>
                  </a:cubicBezTo>
                  <a:cubicBezTo>
                    <a:pt x="1300" y="10"/>
                    <a:pt x="1262" y="0"/>
                    <a:pt x="1223"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4932;p63"/>
            <p:cNvSpPr/>
            <p:nvPr/>
          </p:nvSpPr>
          <p:spPr>
            <a:xfrm>
              <a:off x="5458815" y="2476569"/>
              <a:ext cx="51286" cy="25656"/>
            </a:xfrm>
            <a:custGeom>
              <a:avLst/>
              <a:gdLst/>
              <a:ahLst/>
              <a:cxnLst/>
              <a:rect l="l" t="t" r="r" b="b"/>
              <a:pathLst>
                <a:path w="1953" h="977" extrusionOk="0">
                  <a:moveTo>
                    <a:pt x="737" y="0"/>
                  </a:moveTo>
                  <a:cubicBezTo>
                    <a:pt x="335" y="0"/>
                    <a:pt x="0" y="325"/>
                    <a:pt x="0" y="737"/>
                  </a:cubicBezTo>
                  <a:cubicBezTo>
                    <a:pt x="0" y="737"/>
                    <a:pt x="737" y="976"/>
                    <a:pt x="1953" y="976"/>
                  </a:cubicBezTo>
                  <a:lnTo>
                    <a:pt x="1953" y="737"/>
                  </a:lnTo>
                  <a:cubicBezTo>
                    <a:pt x="1953" y="325"/>
                    <a:pt x="1618" y="0"/>
                    <a:pt x="1216"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4933;p63"/>
            <p:cNvSpPr/>
            <p:nvPr/>
          </p:nvSpPr>
          <p:spPr>
            <a:xfrm>
              <a:off x="5459051" y="2476569"/>
              <a:ext cx="34978" cy="23398"/>
            </a:xfrm>
            <a:custGeom>
              <a:avLst/>
              <a:gdLst/>
              <a:ahLst/>
              <a:cxnLst/>
              <a:rect l="l" t="t" r="r" b="b"/>
              <a:pathLst>
                <a:path w="1332" h="891" extrusionOk="0">
                  <a:moveTo>
                    <a:pt x="728" y="0"/>
                  </a:moveTo>
                  <a:cubicBezTo>
                    <a:pt x="326" y="0"/>
                    <a:pt x="1" y="325"/>
                    <a:pt x="1" y="737"/>
                  </a:cubicBezTo>
                  <a:cubicBezTo>
                    <a:pt x="240" y="804"/>
                    <a:pt x="479" y="852"/>
                    <a:pt x="728" y="890"/>
                  </a:cubicBezTo>
                  <a:lnTo>
                    <a:pt x="728" y="737"/>
                  </a:lnTo>
                  <a:cubicBezTo>
                    <a:pt x="728" y="373"/>
                    <a:pt x="977" y="77"/>
                    <a:pt x="1331" y="19"/>
                  </a:cubicBezTo>
                  <a:cubicBezTo>
                    <a:pt x="1293" y="10"/>
                    <a:pt x="1255" y="0"/>
                    <a:pt x="1216"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Rectangle 17"/>
          <p:cNvSpPr/>
          <p:nvPr/>
        </p:nvSpPr>
        <p:spPr>
          <a:xfrm>
            <a:off x="927396" y="1466544"/>
            <a:ext cx="2016837" cy="1169551"/>
          </a:xfrm>
          <a:prstGeom prst="rect">
            <a:avLst/>
          </a:prstGeom>
        </p:spPr>
        <p:txBody>
          <a:bodyPr wrap="square">
            <a:spAutoFit/>
          </a:bodyPr>
          <a:lstStyle/>
          <a:p>
            <a:r>
              <a:rPr lang="en-US" dirty="0">
                <a:latin typeface="Barlow Semi Condensed" panose="020B0604020202020204" charset="0"/>
              </a:rPr>
              <a:t>BI-first reports efficiently collect and present information to support management, planning, and decision-making.</a:t>
            </a:r>
          </a:p>
        </p:txBody>
      </p:sp>
      <p:sp>
        <p:nvSpPr>
          <p:cNvPr id="19" name="Rectangle 18"/>
          <p:cNvSpPr/>
          <p:nvPr/>
        </p:nvSpPr>
        <p:spPr>
          <a:xfrm>
            <a:off x="3712630" y="1812624"/>
            <a:ext cx="986167" cy="307777"/>
          </a:xfrm>
          <a:prstGeom prst="rect">
            <a:avLst/>
          </a:prstGeom>
        </p:spPr>
        <p:txBody>
          <a:bodyPr wrap="none">
            <a:spAutoFit/>
          </a:bodyPr>
          <a:lstStyle/>
          <a:p>
            <a:r>
              <a:rPr lang="en-US" dirty="0">
                <a:solidFill>
                  <a:schemeClr val="accent1"/>
                </a:solidFill>
                <a:latin typeface="Barlow Semi Condensed" panose="020B0604020202020204" charset="0"/>
              </a:rPr>
              <a:t>Data Mining</a:t>
            </a:r>
          </a:p>
        </p:txBody>
      </p:sp>
      <p:sp>
        <p:nvSpPr>
          <p:cNvPr id="20" name="Rectangle 19"/>
          <p:cNvSpPr/>
          <p:nvPr/>
        </p:nvSpPr>
        <p:spPr>
          <a:xfrm>
            <a:off x="3763139" y="2120914"/>
            <a:ext cx="2889534" cy="954107"/>
          </a:xfrm>
          <a:prstGeom prst="rect">
            <a:avLst/>
          </a:prstGeom>
        </p:spPr>
        <p:txBody>
          <a:bodyPr wrap="square">
            <a:spAutoFit/>
          </a:bodyPr>
          <a:lstStyle/>
          <a:p>
            <a:pPr lvl="0">
              <a:buClr>
                <a:schemeClr val="dk1"/>
              </a:buClr>
              <a:buSzPts val="1100"/>
            </a:pPr>
            <a:r>
              <a:rPr lang="en-US" dirty="0">
                <a:latin typeface="Barlow Semi Condensed" panose="020B0604020202020204" charset="0"/>
              </a:rPr>
              <a:t>Data mining is a computer supported method to reveal previously unknown or unnoticed relations among data entities.</a:t>
            </a:r>
            <a:endParaRPr lang="en-US" dirty="0">
              <a:solidFill>
                <a:schemeClr val="dk2"/>
              </a:solidFill>
              <a:latin typeface="Barlow Semi Condensed" panose="020B0604020202020204" charset="0"/>
              <a:ea typeface="Barlow Semi Condensed"/>
              <a:cs typeface="Barlow Semi Condensed"/>
              <a:sym typeface="Barlow Semi Condensed"/>
            </a:endParaRPr>
          </a:p>
        </p:txBody>
      </p:sp>
      <p:grpSp>
        <p:nvGrpSpPr>
          <p:cNvPr id="346" name="Google Shape;13768;p63"/>
          <p:cNvGrpSpPr/>
          <p:nvPr/>
        </p:nvGrpSpPr>
        <p:grpSpPr>
          <a:xfrm>
            <a:off x="3062443" y="2152717"/>
            <a:ext cx="640069" cy="576713"/>
            <a:chOff x="3513632" y="2908572"/>
            <a:chExt cx="355876" cy="331007"/>
          </a:xfrm>
        </p:grpSpPr>
        <p:sp>
          <p:nvSpPr>
            <p:cNvPr id="347" name="Google Shape;13769;p63"/>
            <p:cNvSpPr/>
            <p:nvPr/>
          </p:nvSpPr>
          <p:spPr>
            <a:xfrm>
              <a:off x="3576944" y="2916870"/>
              <a:ext cx="187024" cy="322709"/>
            </a:xfrm>
            <a:custGeom>
              <a:avLst/>
              <a:gdLst/>
              <a:ahLst/>
              <a:cxnLst/>
              <a:rect l="l" t="t" r="r" b="b"/>
              <a:pathLst>
                <a:path w="7122" h="12289" extrusionOk="0">
                  <a:moveTo>
                    <a:pt x="843" y="0"/>
                  </a:moveTo>
                  <a:cubicBezTo>
                    <a:pt x="384" y="0"/>
                    <a:pt x="1" y="373"/>
                    <a:pt x="1" y="842"/>
                  </a:cubicBezTo>
                  <a:lnTo>
                    <a:pt x="1" y="11437"/>
                  </a:lnTo>
                  <a:cubicBezTo>
                    <a:pt x="1" y="11905"/>
                    <a:pt x="384" y="12288"/>
                    <a:pt x="843" y="12288"/>
                  </a:cubicBezTo>
                  <a:lnTo>
                    <a:pt x="6269" y="12288"/>
                  </a:lnTo>
                  <a:cubicBezTo>
                    <a:pt x="6738" y="12288"/>
                    <a:pt x="7121" y="11905"/>
                    <a:pt x="7121" y="11437"/>
                  </a:cubicBezTo>
                  <a:lnTo>
                    <a:pt x="7121" y="842"/>
                  </a:lnTo>
                  <a:cubicBezTo>
                    <a:pt x="7121" y="373"/>
                    <a:pt x="6738" y="0"/>
                    <a:pt x="6269"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3770;p63"/>
            <p:cNvSpPr/>
            <p:nvPr/>
          </p:nvSpPr>
          <p:spPr>
            <a:xfrm>
              <a:off x="3725734" y="2916870"/>
              <a:ext cx="38235" cy="322709"/>
            </a:xfrm>
            <a:custGeom>
              <a:avLst/>
              <a:gdLst/>
              <a:ahLst/>
              <a:cxnLst/>
              <a:rect l="l" t="t" r="r" b="b"/>
              <a:pathLst>
                <a:path w="1456" h="12289" extrusionOk="0">
                  <a:moveTo>
                    <a:pt x="1" y="0"/>
                  </a:moveTo>
                  <a:cubicBezTo>
                    <a:pt x="469" y="0"/>
                    <a:pt x="843" y="373"/>
                    <a:pt x="843" y="842"/>
                  </a:cubicBezTo>
                  <a:lnTo>
                    <a:pt x="843" y="11437"/>
                  </a:lnTo>
                  <a:cubicBezTo>
                    <a:pt x="843" y="11905"/>
                    <a:pt x="469" y="12288"/>
                    <a:pt x="1" y="12288"/>
                  </a:cubicBezTo>
                  <a:lnTo>
                    <a:pt x="603" y="12288"/>
                  </a:lnTo>
                  <a:cubicBezTo>
                    <a:pt x="1072" y="12288"/>
                    <a:pt x="1455" y="11905"/>
                    <a:pt x="1455" y="11437"/>
                  </a:cubicBezTo>
                  <a:lnTo>
                    <a:pt x="1455" y="842"/>
                  </a:lnTo>
                  <a:cubicBezTo>
                    <a:pt x="1455" y="373"/>
                    <a:pt x="1072" y="0"/>
                    <a:pt x="603"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3771;p63"/>
            <p:cNvSpPr/>
            <p:nvPr/>
          </p:nvSpPr>
          <p:spPr>
            <a:xfrm>
              <a:off x="3576944" y="2916870"/>
              <a:ext cx="187024" cy="53544"/>
            </a:xfrm>
            <a:custGeom>
              <a:avLst/>
              <a:gdLst/>
              <a:ahLst/>
              <a:cxnLst/>
              <a:rect l="l" t="t" r="r" b="b"/>
              <a:pathLst>
                <a:path w="7122" h="2039" extrusionOk="0">
                  <a:moveTo>
                    <a:pt x="843" y="0"/>
                  </a:moveTo>
                  <a:cubicBezTo>
                    <a:pt x="384" y="0"/>
                    <a:pt x="1" y="373"/>
                    <a:pt x="1" y="842"/>
                  </a:cubicBezTo>
                  <a:lnTo>
                    <a:pt x="1" y="2039"/>
                  </a:lnTo>
                  <a:lnTo>
                    <a:pt x="7121" y="2039"/>
                  </a:lnTo>
                  <a:lnTo>
                    <a:pt x="7121" y="842"/>
                  </a:lnTo>
                  <a:cubicBezTo>
                    <a:pt x="7121" y="373"/>
                    <a:pt x="6738" y="0"/>
                    <a:pt x="6269"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3772;p63"/>
            <p:cNvSpPr/>
            <p:nvPr/>
          </p:nvSpPr>
          <p:spPr>
            <a:xfrm>
              <a:off x="3725734" y="2916870"/>
              <a:ext cx="38235" cy="53544"/>
            </a:xfrm>
            <a:custGeom>
              <a:avLst/>
              <a:gdLst/>
              <a:ahLst/>
              <a:cxnLst/>
              <a:rect l="l" t="t" r="r" b="b"/>
              <a:pathLst>
                <a:path w="1456" h="2039" extrusionOk="0">
                  <a:moveTo>
                    <a:pt x="1" y="0"/>
                  </a:moveTo>
                  <a:cubicBezTo>
                    <a:pt x="469" y="0"/>
                    <a:pt x="843" y="373"/>
                    <a:pt x="843" y="842"/>
                  </a:cubicBezTo>
                  <a:lnTo>
                    <a:pt x="843" y="2039"/>
                  </a:lnTo>
                  <a:lnTo>
                    <a:pt x="1455" y="2039"/>
                  </a:lnTo>
                  <a:lnTo>
                    <a:pt x="1455" y="842"/>
                  </a:lnTo>
                  <a:cubicBezTo>
                    <a:pt x="1455" y="373"/>
                    <a:pt x="1072" y="0"/>
                    <a:pt x="603"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3773;p63"/>
            <p:cNvSpPr/>
            <p:nvPr/>
          </p:nvSpPr>
          <p:spPr>
            <a:xfrm>
              <a:off x="3576944" y="3186009"/>
              <a:ext cx="187024" cy="53570"/>
            </a:xfrm>
            <a:custGeom>
              <a:avLst/>
              <a:gdLst/>
              <a:ahLst/>
              <a:cxnLst/>
              <a:rect l="l" t="t" r="r" b="b"/>
              <a:pathLst>
                <a:path w="7122" h="2040" extrusionOk="0">
                  <a:moveTo>
                    <a:pt x="1" y="1"/>
                  </a:moveTo>
                  <a:lnTo>
                    <a:pt x="1" y="1197"/>
                  </a:lnTo>
                  <a:cubicBezTo>
                    <a:pt x="1" y="1666"/>
                    <a:pt x="384" y="2039"/>
                    <a:pt x="843" y="2039"/>
                  </a:cubicBezTo>
                  <a:lnTo>
                    <a:pt x="6269" y="2039"/>
                  </a:lnTo>
                  <a:cubicBezTo>
                    <a:pt x="6738" y="2039"/>
                    <a:pt x="7121" y="1666"/>
                    <a:pt x="7121" y="1197"/>
                  </a:cubicBezTo>
                  <a:lnTo>
                    <a:pt x="7121"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3774;p63"/>
            <p:cNvSpPr/>
            <p:nvPr/>
          </p:nvSpPr>
          <p:spPr>
            <a:xfrm>
              <a:off x="3725734" y="3186009"/>
              <a:ext cx="37972" cy="53570"/>
            </a:xfrm>
            <a:custGeom>
              <a:avLst/>
              <a:gdLst/>
              <a:ahLst/>
              <a:cxnLst/>
              <a:rect l="l" t="t" r="r" b="b"/>
              <a:pathLst>
                <a:path w="1446" h="2040" extrusionOk="0">
                  <a:moveTo>
                    <a:pt x="833" y="1"/>
                  </a:moveTo>
                  <a:lnTo>
                    <a:pt x="843" y="1197"/>
                  </a:lnTo>
                  <a:cubicBezTo>
                    <a:pt x="843" y="1656"/>
                    <a:pt x="469" y="2039"/>
                    <a:pt x="1" y="2039"/>
                  </a:cubicBezTo>
                  <a:lnTo>
                    <a:pt x="603" y="2039"/>
                  </a:lnTo>
                  <a:cubicBezTo>
                    <a:pt x="1034" y="2039"/>
                    <a:pt x="1398" y="1714"/>
                    <a:pt x="1446" y="1283"/>
                  </a:cubicBezTo>
                  <a:cubicBezTo>
                    <a:pt x="1446" y="1255"/>
                    <a:pt x="1446" y="1226"/>
                    <a:pt x="1446" y="1197"/>
                  </a:cubicBezTo>
                  <a:lnTo>
                    <a:pt x="1446"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3775;p63"/>
            <p:cNvSpPr/>
            <p:nvPr/>
          </p:nvSpPr>
          <p:spPr>
            <a:xfrm>
              <a:off x="3664653" y="3010854"/>
              <a:ext cx="204854" cy="134215"/>
            </a:xfrm>
            <a:custGeom>
              <a:avLst/>
              <a:gdLst/>
              <a:ahLst/>
              <a:cxnLst/>
              <a:rect l="l" t="t" r="r" b="b"/>
              <a:pathLst>
                <a:path w="7801" h="5111" extrusionOk="0">
                  <a:moveTo>
                    <a:pt x="422" y="0"/>
                  </a:moveTo>
                  <a:cubicBezTo>
                    <a:pt x="183" y="0"/>
                    <a:pt x="1" y="182"/>
                    <a:pt x="1" y="412"/>
                  </a:cubicBezTo>
                  <a:lnTo>
                    <a:pt x="1" y="4699"/>
                  </a:lnTo>
                  <a:cubicBezTo>
                    <a:pt x="1" y="4929"/>
                    <a:pt x="183" y="5111"/>
                    <a:pt x="422" y="5111"/>
                  </a:cubicBezTo>
                  <a:lnTo>
                    <a:pt x="7380" y="5111"/>
                  </a:lnTo>
                  <a:cubicBezTo>
                    <a:pt x="7609" y="5111"/>
                    <a:pt x="7801" y="4929"/>
                    <a:pt x="7801" y="4699"/>
                  </a:cubicBezTo>
                  <a:lnTo>
                    <a:pt x="7801" y="412"/>
                  </a:lnTo>
                  <a:cubicBezTo>
                    <a:pt x="7801" y="182"/>
                    <a:pt x="7609" y="0"/>
                    <a:pt x="7380"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3776;p63"/>
            <p:cNvSpPr/>
            <p:nvPr/>
          </p:nvSpPr>
          <p:spPr>
            <a:xfrm>
              <a:off x="3843352" y="3010854"/>
              <a:ext cx="26155" cy="134215"/>
            </a:xfrm>
            <a:custGeom>
              <a:avLst/>
              <a:gdLst/>
              <a:ahLst/>
              <a:cxnLst/>
              <a:rect l="l" t="t" r="r" b="b"/>
              <a:pathLst>
                <a:path w="996" h="5111" extrusionOk="0">
                  <a:moveTo>
                    <a:pt x="0" y="0"/>
                  </a:moveTo>
                  <a:cubicBezTo>
                    <a:pt x="230" y="0"/>
                    <a:pt x="412" y="182"/>
                    <a:pt x="412" y="412"/>
                  </a:cubicBezTo>
                  <a:lnTo>
                    <a:pt x="412" y="4699"/>
                  </a:lnTo>
                  <a:cubicBezTo>
                    <a:pt x="412" y="4929"/>
                    <a:pt x="230" y="5111"/>
                    <a:pt x="0" y="5111"/>
                  </a:cubicBezTo>
                  <a:lnTo>
                    <a:pt x="575" y="5111"/>
                  </a:lnTo>
                  <a:cubicBezTo>
                    <a:pt x="804" y="5111"/>
                    <a:pt x="996" y="4929"/>
                    <a:pt x="996" y="4699"/>
                  </a:cubicBezTo>
                  <a:lnTo>
                    <a:pt x="996" y="412"/>
                  </a:lnTo>
                  <a:cubicBezTo>
                    <a:pt x="996" y="182"/>
                    <a:pt x="804" y="0"/>
                    <a:pt x="575"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3777;p63"/>
            <p:cNvSpPr/>
            <p:nvPr/>
          </p:nvSpPr>
          <p:spPr>
            <a:xfrm>
              <a:off x="3768958" y="3033228"/>
              <a:ext cx="55067" cy="47163"/>
            </a:xfrm>
            <a:custGeom>
              <a:avLst/>
              <a:gdLst/>
              <a:ahLst/>
              <a:cxnLst/>
              <a:rect l="l" t="t" r="r" b="b"/>
              <a:pathLst>
                <a:path w="2097" h="1796" extrusionOk="0">
                  <a:moveTo>
                    <a:pt x="1206" y="0"/>
                  </a:moveTo>
                  <a:cubicBezTo>
                    <a:pt x="403" y="0"/>
                    <a:pt x="1" y="967"/>
                    <a:pt x="565" y="1531"/>
                  </a:cubicBezTo>
                  <a:cubicBezTo>
                    <a:pt x="748" y="1714"/>
                    <a:pt x="972" y="1795"/>
                    <a:pt x="1192" y="1795"/>
                  </a:cubicBezTo>
                  <a:cubicBezTo>
                    <a:pt x="1654" y="1795"/>
                    <a:pt x="2096" y="1437"/>
                    <a:pt x="2096" y="900"/>
                  </a:cubicBezTo>
                  <a:cubicBezTo>
                    <a:pt x="2096" y="402"/>
                    <a:pt x="1695" y="0"/>
                    <a:pt x="1206"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3778;p63"/>
            <p:cNvSpPr/>
            <p:nvPr/>
          </p:nvSpPr>
          <p:spPr>
            <a:xfrm>
              <a:off x="3793589" y="3033228"/>
              <a:ext cx="55067" cy="47163"/>
            </a:xfrm>
            <a:custGeom>
              <a:avLst/>
              <a:gdLst/>
              <a:ahLst/>
              <a:cxnLst/>
              <a:rect l="l" t="t" r="r" b="b"/>
              <a:pathLst>
                <a:path w="2097" h="1796" extrusionOk="0">
                  <a:moveTo>
                    <a:pt x="1197" y="0"/>
                  </a:moveTo>
                  <a:cubicBezTo>
                    <a:pt x="393" y="0"/>
                    <a:pt x="0" y="967"/>
                    <a:pt x="565" y="1531"/>
                  </a:cubicBezTo>
                  <a:cubicBezTo>
                    <a:pt x="748" y="1714"/>
                    <a:pt x="972" y="1795"/>
                    <a:pt x="1192" y="1795"/>
                  </a:cubicBezTo>
                  <a:cubicBezTo>
                    <a:pt x="1653" y="1795"/>
                    <a:pt x="2096" y="1437"/>
                    <a:pt x="2096" y="900"/>
                  </a:cubicBezTo>
                  <a:cubicBezTo>
                    <a:pt x="2096" y="402"/>
                    <a:pt x="1694" y="0"/>
                    <a:pt x="1197"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3779;p63"/>
            <p:cNvSpPr/>
            <p:nvPr/>
          </p:nvSpPr>
          <p:spPr>
            <a:xfrm>
              <a:off x="3688024" y="3034462"/>
              <a:ext cx="65624" cy="44511"/>
            </a:xfrm>
            <a:custGeom>
              <a:avLst/>
              <a:gdLst/>
              <a:ahLst/>
              <a:cxnLst/>
              <a:rect l="l" t="t" r="r" b="b"/>
              <a:pathLst>
                <a:path w="2499" h="1695" extrusionOk="0">
                  <a:moveTo>
                    <a:pt x="422" y="1"/>
                  </a:moveTo>
                  <a:cubicBezTo>
                    <a:pt x="183" y="1"/>
                    <a:pt x="1" y="192"/>
                    <a:pt x="1" y="422"/>
                  </a:cubicBezTo>
                  <a:lnTo>
                    <a:pt x="1" y="1283"/>
                  </a:lnTo>
                  <a:cubicBezTo>
                    <a:pt x="1" y="1513"/>
                    <a:pt x="183" y="1695"/>
                    <a:pt x="422" y="1695"/>
                  </a:cubicBezTo>
                  <a:lnTo>
                    <a:pt x="2078" y="1695"/>
                  </a:lnTo>
                  <a:cubicBezTo>
                    <a:pt x="2307" y="1695"/>
                    <a:pt x="2499" y="1513"/>
                    <a:pt x="2499" y="1283"/>
                  </a:cubicBezTo>
                  <a:lnTo>
                    <a:pt x="2499" y="422"/>
                  </a:lnTo>
                  <a:cubicBezTo>
                    <a:pt x="2499" y="192"/>
                    <a:pt x="2307" y="1"/>
                    <a:pt x="2078"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3780;p63"/>
            <p:cNvSpPr/>
            <p:nvPr/>
          </p:nvSpPr>
          <p:spPr>
            <a:xfrm>
              <a:off x="3684768" y="3089004"/>
              <a:ext cx="166646" cy="29437"/>
            </a:xfrm>
            <a:custGeom>
              <a:avLst/>
              <a:gdLst/>
              <a:ahLst/>
              <a:cxnLst/>
              <a:rect l="l" t="t" r="r" b="b"/>
              <a:pathLst>
                <a:path w="6346" h="1121" extrusionOk="0">
                  <a:moveTo>
                    <a:pt x="412" y="1"/>
                  </a:moveTo>
                  <a:cubicBezTo>
                    <a:pt x="182" y="1"/>
                    <a:pt x="1" y="192"/>
                    <a:pt x="1" y="422"/>
                  </a:cubicBezTo>
                  <a:lnTo>
                    <a:pt x="1" y="699"/>
                  </a:lnTo>
                  <a:cubicBezTo>
                    <a:pt x="1" y="929"/>
                    <a:pt x="182" y="1120"/>
                    <a:pt x="412" y="1120"/>
                  </a:cubicBezTo>
                  <a:lnTo>
                    <a:pt x="5925" y="1120"/>
                  </a:lnTo>
                  <a:cubicBezTo>
                    <a:pt x="6154" y="1120"/>
                    <a:pt x="6346" y="929"/>
                    <a:pt x="6346" y="699"/>
                  </a:cubicBezTo>
                  <a:lnTo>
                    <a:pt x="6346" y="422"/>
                  </a:lnTo>
                  <a:cubicBezTo>
                    <a:pt x="6346" y="192"/>
                    <a:pt x="6154" y="1"/>
                    <a:pt x="5925"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3781;p63"/>
            <p:cNvSpPr/>
            <p:nvPr/>
          </p:nvSpPr>
          <p:spPr>
            <a:xfrm>
              <a:off x="3664653" y="2993628"/>
              <a:ext cx="10084" cy="169036"/>
            </a:xfrm>
            <a:custGeom>
              <a:avLst/>
              <a:gdLst/>
              <a:ahLst/>
              <a:cxnLst/>
              <a:rect l="l" t="t" r="r" b="b"/>
              <a:pathLst>
                <a:path w="384" h="6437" extrusionOk="0">
                  <a:moveTo>
                    <a:pt x="192" y="1"/>
                  </a:moveTo>
                  <a:cubicBezTo>
                    <a:pt x="97" y="1"/>
                    <a:pt x="1" y="63"/>
                    <a:pt x="1" y="187"/>
                  </a:cubicBezTo>
                  <a:lnTo>
                    <a:pt x="1" y="6245"/>
                  </a:lnTo>
                  <a:cubicBezTo>
                    <a:pt x="1" y="6351"/>
                    <a:pt x="87" y="6437"/>
                    <a:pt x="192" y="6437"/>
                  </a:cubicBezTo>
                  <a:cubicBezTo>
                    <a:pt x="298" y="6437"/>
                    <a:pt x="384" y="6351"/>
                    <a:pt x="384" y="6245"/>
                  </a:cubicBezTo>
                  <a:lnTo>
                    <a:pt x="384" y="187"/>
                  </a:lnTo>
                  <a:cubicBezTo>
                    <a:pt x="384" y="63"/>
                    <a:pt x="288" y="1"/>
                    <a:pt x="192"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3782;p63"/>
            <p:cNvSpPr/>
            <p:nvPr/>
          </p:nvSpPr>
          <p:spPr>
            <a:xfrm>
              <a:off x="3513632" y="2908572"/>
              <a:ext cx="114126" cy="97687"/>
            </a:xfrm>
            <a:custGeom>
              <a:avLst/>
              <a:gdLst/>
              <a:ahLst/>
              <a:cxnLst/>
              <a:rect l="l" t="t" r="r" b="b"/>
              <a:pathLst>
                <a:path w="4346" h="3720" extrusionOk="0">
                  <a:moveTo>
                    <a:pt x="2488" y="0"/>
                  </a:moveTo>
                  <a:cubicBezTo>
                    <a:pt x="833" y="0"/>
                    <a:pt x="0" y="2000"/>
                    <a:pt x="1168" y="3168"/>
                  </a:cubicBezTo>
                  <a:cubicBezTo>
                    <a:pt x="1549" y="3549"/>
                    <a:pt x="2016" y="3720"/>
                    <a:pt x="2474" y="3720"/>
                  </a:cubicBezTo>
                  <a:cubicBezTo>
                    <a:pt x="3431" y="3720"/>
                    <a:pt x="4345" y="2976"/>
                    <a:pt x="4345" y="1857"/>
                  </a:cubicBezTo>
                  <a:cubicBezTo>
                    <a:pt x="4345" y="833"/>
                    <a:pt x="3512" y="0"/>
                    <a:pt x="2488"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3783;p63"/>
            <p:cNvSpPr/>
            <p:nvPr/>
          </p:nvSpPr>
          <p:spPr>
            <a:xfrm>
              <a:off x="3571167" y="2908572"/>
              <a:ext cx="58586" cy="97661"/>
            </a:xfrm>
            <a:custGeom>
              <a:avLst/>
              <a:gdLst/>
              <a:ahLst/>
              <a:cxnLst/>
              <a:rect l="l" t="t" r="r" b="b"/>
              <a:pathLst>
                <a:path w="2231" h="3719" extrusionOk="0">
                  <a:moveTo>
                    <a:pt x="297" y="0"/>
                  </a:moveTo>
                  <a:cubicBezTo>
                    <a:pt x="202" y="0"/>
                    <a:pt x="96" y="10"/>
                    <a:pt x="1" y="19"/>
                  </a:cubicBezTo>
                  <a:cubicBezTo>
                    <a:pt x="910" y="163"/>
                    <a:pt x="1570" y="948"/>
                    <a:pt x="1570" y="1857"/>
                  </a:cubicBezTo>
                  <a:cubicBezTo>
                    <a:pt x="1570" y="2776"/>
                    <a:pt x="910" y="3551"/>
                    <a:pt x="1" y="3694"/>
                  </a:cubicBezTo>
                  <a:cubicBezTo>
                    <a:pt x="100" y="3710"/>
                    <a:pt x="199" y="3718"/>
                    <a:pt x="297" y="3718"/>
                  </a:cubicBezTo>
                  <a:cubicBezTo>
                    <a:pt x="1248" y="3718"/>
                    <a:pt x="2066" y="2981"/>
                    <a:pt x="2145" y="2000"/>
                  </a:cubicBezTo>
                  <a:cubicBezTo>
                    <a:pt x="2231" y="929"/>
                    <a:pt x="1379" y="0"/>
                    <a:pt x="297"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3784;p63"/>
            <p:cNvSpPr/>
            <p:nvPr/>
          </p:nvSpPr>
          <p:spPr>
            <a:xfrm>
              <a:off x="3557486" y="2942237"/>
              <a:ext cx="42672" cy="30199"/>
            </a:xfrm>
            <a:custGeom>
              <a:avLst/>
              <a:gdLst/>
              <a:ahLst/>
              <a:cxnLst/>
              <a:rect l="l" t="t" r="r" b="b"/>
              <a:pathLst>
                <a:path w="1625" h="1150" extrusionOk="0">
                  <a:moveTo>
                    <a:pt x="1360" y="0"/>
                  </a:moveTo>
                  <a:cubicBezTo>
                    <a:pt x="1317" y="0"/>
                    <a:pt x="1271" y="17"/>
                    <a:pt x="1230" y="58"/>
                  </a:cubicBezTo>
                  <a:lnTo>
                    <a:pt x="665" y="671"/>
                  </a:lnTo>
                  <a:lnTo>
                    <a:pt x="417" y="355"/>
                  </a:lnTo>
                  <a:cubicBezTo>
                    <a:pt x="373" y="301"/>
                    <a:pt x="320" y="279"/>
                    <a:pt x="269" y="279"/>
                  </a:cubicBezTo>
                  <a:cubicBezTo>
                    <a:pt x="128" y="279"/>
                    <a:pt x="1" y="447"/>
                    <a:pt x="120" y="594"/>
                  </a:cubicBezTo>
                  <a:lnTo>
                    <a:pt x="503" y="1082"/>
                  </a:lnTo>
                  <a:cubicBezTo>
                    <a:pt x="541" y="1120"/>
                    <a:pt x="589" y="1149"/>
                    <a:pt x="646" y="1149"/>
                  </a:cubicBezTo>
                  <a:lnTo>
                    <a:pt x="656" y="1149"/>
                  </a:lnTo>
                  <a:cubicBezTo>
                    <a:pt x="704" y="1149"/>
                    <a:pt x="761" y="1130"/>
                    <a:pt x="790" y="1092"/>
                  </a:cubicBezTo>
                  <a:lnTo>
                    <a:pt x="1508" y="317"/>
                  </a:lnTo>
                  <a:cubicBezTo>
                    <a:pt x="1624" y="178"/>
                    <a:pt x="1502" y="0"/>
                    <a:pt x="1360"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13471;p63"/>
          <p:cNvGrpSpPr/>
          <p:nvPr/>
        </p:nvGrpSpPr>
        <p:grpSpPr>
          <a:xfrm>
            <a:off x="224418" y="2936776"/>
            <a:ext cx="573887" cy="534493"/>
            <a:chOff x="2189681" y="3821606"/>
            <a:chExt cx="395607" cy="318928"/>
          </a:xfrm>
        </p:grpSpPr>
        <p:sp>
          <p:nvSpPr>
            <p:cNvPr id="385" name="Google Shape;13472;p63"/>
            <p:cNvSpPr/>
            <p:nvPr/>
          </p:nvSpPr>
          <p:spPr>
            <a:xfrm>
              <a:off x="2189681" y="3846973"/>
              <a:ext cx="395607" cy="293561"/>
            </a:xfrm>
            <a:custGeom>
              <a:avLst/>
              <a:gdLst/>
              <a:ahLst/>
              <a:cxnLst/>
              <a:rect l="l" t="t" r="r" b="b"/>
              <a:pathLst>
                <a:path w="15065" h="11179" extrusionOk="0">
                  <a:moveTo>
                    <a:pt x="728" y="1"/>
                  </a:moveTo>
                  <a:cubicBezTo>
                    <a:pt x="326" y="1"/>
                    <a:pt x="1" y="326"/>
                    <a:pt x="1" y="728"/>
                  </a:cubicBezTo>
                  <a:lnTo>
                    <a:pt x="1" y="10451"/>
                  </a:lnTo>
                  <a:cubicBezTo>
                    <a:pt x="1" y="10853"/>
                    <a:pt x="326" y="11179"/>
                    <a:pt x="728" y="11179"/>
                  </a:cubicBezTo>
                  <a:lnTo>
                    <a:pt x="14337" y="11179"/>
                  </a:lnTo>
                  <a:cubicBezTo>
                    <a:pt x="14739" y="11179"/>
                    <a:pt x="15064" y="10853"/>
                    <a:pt x="15064" y="10451"/>
                  </a:cubicBezTo>
                  <a:lnTo>
                    <a:pt x="15064" y="728"/>
                  </a:lnTo>
                  <a:cubicBezTo>
                    <a:pt x="15064" y="326"/>
                    <a:pt x="14739" y="1"/>
                    <a:pt x="14337"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3473;p63"/>
            <p:cNvSpPr/>
            <p:nvPr/>
          </p:nvSpPr>
          <p:spPr>
            <a:xfrm>
              <a:off x="2189681" y="3846973"/>
              <a:ext cx="395607" cy="38235"/>
            </a:xfrm>
            <a:custGeom>
              <a:avLst/>
              <a:gdLst/>
              <a:ahLst/>
              <a:cxnLst/>
              <a:rect l="l" t="t" r="r" b="b"/>
              <a:pathLst>
                <a:path w="15065" h="1456" extrusionOk="0">
                  <a:moveTo>
                    <a:pt x="728" y="1"/>
                  </a:moveTo>
                  <a:cubicBezTo>
                    <a:pt x="326" y="1"/>
                    <a:pt x="1" y="326"/>
                    <a:pt x="1" y="728"/>
                  </a:cubicBezTo>
                  <a:lnTo>
                    <a:pt x="1" y="1455"/>
                  </a:lnTo>
                  <a:lnTo>
                    <a:pt x="15064" y="1455"/>
                  </a:lnTo>
                  <a:lnTo>
                    <a:pt x="15064" y="728"/>
                  </a:lnTo>
                  <a:cubicBezTo>
                    <a:pt x="15064" y="326"/>
                    <a:pt x="14739" y="1"/>
                    <a:pt x="14337"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3474;p63"/>
            <p:cNvSpPr/>
            <p:nvPr/>
          </p:nvSpPr>
          <p:spPr>
            <a:xfrm>
              <a:off x="2215075" y="3847235"/>
              <a:ext cx="51286" cy="25393"/>
            </a:xfrm>
            <a:custGeom>
              <a:avLst/>
              <a:gdLst/>
              <a:ahLst/>
              <a:cxnLst/>
              <a:rect l="l" t="t" r="r" b="b"/>
              <a:pathLst>
                <a:path w="1953" h="967" extrusionOk="0">
                  <a:moveTo>
                    <a:pt x="10" y="0"/>
                  </a:moveTo>
                  <a:lnTo>
                    <a:pt x="10" y="239"/>
                  </a:lnTo>
                  <a:cubicBezTo>
                    <a:pt x="0" y="641"/>
                    <a:pt x="335" y="967"/>
                    <a:pt x="737" y="967"/>
                  </a:cubicBezTo>
                  <a:lnTo>
                    <a:pt x="1225" y="967"/>
                  </a:lnTo>
                  <a:cubicBezTo>
                    <a:pt x="1627" y="967"/>
                    <a:pt x="1953" y="641"/>
                    <a:pt x="1953" y="239"/>
                  </a:cubicBezTo>
                  <a:lnTo>
                    <a:pt x="1953"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3475;p63"/>
            <p:cNvSpPr/>
            <p:nvPr/>
          </p:nvSpPr>
          <p:spPr>
            <a:xfrm>
              <a:off x="2508609" y="3847235"/>
              <a:ext cx="51286" cy="25393"/>
            </a:xfrm>
            <a:custGeom>
              <a:avLst/>
              <a:gdLst/>
              <a:ahLst/>
              <a:cxnLst/>
              <a:rect l="l" t="t" r="r" b="b"/>
              <a:pathLst>
                <a:path w="1953" h="967" extrusionOk="0">
                  <a:moveTo>
                    <a:pt x="10" y="0"/>
                  </a:moveTo>
                  <a:lnTo>
                    <a:pt x="10" y="239"/>
                  </a:lnTo>
                  <a:cubicBezTo>
                    <a:pt x="1" y="641"/>
                    <a:pt x="336" y="967"/>
                    <a:pt x="737" y="967"/>
                  </a:cubicBezTo>
                  <a:lnTo>
                    <a:pt x="1226" y="967"/>
                  </a:lnTo>
                  <a:cubicBezTo>
                    <a:pt x="1628" y="967"/>
                    <a:pt x="1953" y="641"/>
                    <a:pt x="1953" y="239"/>
                  </a:cubicBezTo>
                  <a:lnTo>
                    <a:pt x="1953"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3476;p63"/>
            <p:cNvSpPr/>
            <p:nvPr/>
          </p:nvSpPr>
          <p:spPr>
            <a:xfrm>
              <a:off x="2228152" y="3821606"/>
              <a:ext cx="25393" cy="38208"/>
            </a:xfrm>
            <a:custGeom>
              <a:avLst/>
              <a:gdLst/>
              <a:ahLst/>
              <a:cxnLst/>
              <a:rect l="l" t="t" r="r" b="b"/>
              <a:pathLst>
                <a:path w="967" h="1455" extrusionOk="0">
                  <a:moveTo>
                    <a:pt x="239" y="0"/>
                  </a:moveTo>
                  <a:cubicBezTo>
                    <a:pt x="105" y="0"/>
                    <a:pt x="0" y="105"/>
                    <a:pt x="0" y="239"/>
                  </a:cubicBezTo>
                  <a:lnTo>
                    <a:pt x="0" y="1215"/>
                  </a:lnTo>
                  <a:cubicBezTo>
                    <a:pt x="0" y="1349"/>
                    <a:pt x="105" y="1455"/>
                    <a:pt x="239" y="1455"/>
                  </a:cubicBezTo>
                  <a:lnTo>
                    <a:pt x="727" y="1455"/>
                  </a:lnTo>
                  <a:cubicBezTo>
                    <a:pt x="861" y="1455"/>
                    <a:pt x="967" y="1340"/>
                    <a:pt x="967" y="1206"/>
                  </a:cubicBezTo>
                  <a:lnTo>
                    <a:pt x="967" y="239"/>
                  </a:lnTo>
                  <a:cubicBezTo>
                    <a:pt x="967" y="105"/>
                    <a:pt x="852" y="0"/>
                    <a:pt x="727"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3477;p63"/>
            <p:cNvSpPr/>
            <p:nvPr/>
          </p:nvSpPr>
          <p:spPr>
            <a:xfrm>
              <a:off x="2228152" y="3821842"/>
              <a:ext cx="25393" cy="18881"/>
            </a:xfrm>
            <a:custGeom>
              <a:avLst/>
              <a:gdLst/>
              <a:ahLst/>
              <a:cxnLst/>
              <a:rect l="l" t="t" r="r" b="b"/>
              <a:pathLst>
                <a:path w="967" h="719" extrusionOk="0">
                  <a:moveTo>
                    <a:pt x="239" y="1"/>
                  </a:moveTo>
                  <a:cubicBezTo>
                    <a:pt x="105" y="1"/>
                    <a:pt x="0" y="106"/>
                    <a:pt x="0" y="240"/>
                  </a:cubicBezTo>
                  <a:lnTo>
                    <a:pt x="0" y="479"/>
                  </a:lnTo>
                  <a:cubicBezTo>
                    <a:pt x="0" y="613"/>
                    <a:pt x="105" y="718"/>
                    <a:pt x="239" y="718"/>
                  </a:cubicBezTo>
                  <a:lnTo>
                    <a:pt x="727" y="718"/>
                  </a:lnTo>
                  <a:cubicBezTo>
                    <a:pt x="852" y="718"/>
                    <a:pt x="967" y="613"/>
                    <a:pt x="967" y="479"/>
                  </a:cubicBezTo>
                  <a:lnTo>
                    <a:pt x="967" y="240"/>
                  </a:lnTo>
                  <a:cubicBezTo>
                    <a:pt x="967" y="106"/>
                    <a:pt x="852" y="1"/>
                    <a:pt x="727"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3478;p63"/>
            <p:cNvSpPr/>
            <p:nvPr/>
          </p:nvSpPr>
          <p:spPr>
            <a:xfrm>
              <a:off x="2521686" y="3821606"/>
              <a:ext cx="25393" cy="38208"/>
            </a:xfrm>
            <a:custGeom>
              <a:avLst/>
              <a:gdLst/>
              <a:ahLst/>
              <a:cxnLst/>
              <a:rect l="l" t="t" r="r" b="b"/>
              <a:pathLst>
                <a:path w="967" h="1455" extrusionOk="0">
                  <a:moveTo>
                    <a:pt x="239" y="0"/>
                  </a:moveTo>
                  <a:cubicBezTo>
                    <a:pt x="105" y="0"/>
                    <a:pt x="0" y="105"/>
                    <a:pt x="0" y="239"/>
                  </a:cubicBezTo>
                  <a:lnTo>
                    <a:pt x="0" y="1215"/>
                  </a:lnTo>
                  <a:cubicBezTo>
                    <a:pt x="0" y="1349"/>
                    <a:pt x="105" y="1455"/>
                    <a:pt x="239" y="1455"/>
                  </a:cubicBezTo>
                  <a:lnTo>
                    <a:pt x="728" y="1455"/>
                  </a:lnTo>
                  <a:cubicBezTo>
                    <a:pt x="862" y="1455"/>
                    <a:pt x="967" y="1340"/>
                    <a:pt x="967" y="1206"/>
                  </a:cubicBezTo>
                  <a:lnTo>
                    <a:pt x="967" y="239"/>
                  </a:lnTo>
                  <a:cubicBezTo>
                    <a:pt x="967" y="105"/>
                    <a:pt x="852" y="0"/>
                    <a:pt x="728"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3479;p63"/>
            <p:cNvSpPr/>
            <p:nvPr/>
          </p:nvSpPr>
          <p:spPr>
            <a:xfrm>
              <a:off x="2521686" y="3821842"/>
              <a:ext cx="25393" cy="18881"/>
            </a:xfrm>
            <a:custGeom>
              <a:avLst/>
              <a:gdLst/>
              <a:ahLst/>
              <a:cxnLst/>
              <a:rect l="l" t="t" r="r" b="b"/>
              <a:pathLst>
                <a:path w="967" h="719" extrusionOk="0">
                  <a:moveTo>
                    <a:pt x="239" y="1"/>
                  </a:moveTo>
                  <a:cubicBezTo>
                    <a:pt x="105" y="1"/>
                    <a:pt x="0" y="106"/>
                    <a:pt x="0" y="240"/>
                  </a:cubicBezTo>
                  <a:lnTo>
                    <a:pt x="0" y="479"/>
                  </a:lnTo>
                  <a:cubicBezTo>
                    <a:pt x="0" y="613"/>
                    <a:pt x="105" y="718"/>
                    <a:pt x="239" y="718"/>
                  </a:cubicBezTo>
                  <a:lnTo>
                    <a:pt x="728" y="718"/>
                  </a:lnTo>
                  <a:cubicBezTo>
                    <a:pt x="852" y="718"/>
                    <a:pt x="967" y="613"/>
                    <a:pt x="967" y="479"/>
                  </a:cubicBezTo>
                  <a:lnTo>
                    <a:pt x="967" y="240"/>
                  </a:lnTo>
                  <a:cubicBezTo>
                    <a:pt x="967" y="106"/>
                    <a:pt x="852" y="1"/>
                    <a:pt x="728"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3480;p63"/>
            <p:cNvSpPr/>
            <p:nvPr/>
          </p:nvSpPr>
          <p:spPr>
            <a:xfrm>
              <a:off x="2189681" y="3885418"/>
              <a:ext cx="395607" cy="12605"/>
            </a:xfrm>
            <a:custGeom>
              <a:avLst/>
              <a:gdLst/>
              <a:ahLst/>
              <a:cxnLst/>
              <a:rect l="l" t="t" r="r" b="b"/>
              <a:pathLst>
                <a:path w="15065" h="480" extrusionOk="0">
                  <a:moveTo>
                    <a:pt x="1" y="1"/>
                  </a:moveTo>
                  <a:lnTo>
                    <a:pt x="1" y="479"/>
                  </a:lnTo>
                  <a:lnTo>
                    <a:pt x="15064" y="479"/>
                  </a:lnTo>
                  <a:lnTo>
                    <a:pt x="15064"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3481;p63"/>
            <p:cNvSpPr/>
            <p:nvPr/>
          </p:nvSpPr>
          <p:spPr>
            <a:xfrm>
              <a:off x="2228152" y="3923888"/>
              <a:ext cx="51023" cy="25157"/>
            </a:xfrm>
            <a:custGeom>
              <a:avLst/>
              <a:gdLst/>
              <a:ahLst/>
              <a:cxnLst/>
              <a:rect l="l" t="t" r="r" b="b"/>
              <a:pathLst>
                <a:path w="1943" h="958" extrusionOk="0">
                  <a:moveTo>
                    <a:pt x="239" y="0"/>
                  </a:moveTo>
                  <a:cubicBezTo>
                    <a:pt x="105" y="0"/>
                    <a:pt x="0" y="105"/>
                    <a:pt x="0" y="239"/>
                  </a:cubicBezTo>
                  <a:lnTo>
                    <a:pt x="0" y="718"/>
                  </a:lnTo>
                  <a:cubicBezTo>
                    <a:pt x="0" y="852"/>
                    <a:pt x="105" y="957"/>
                    <a:pt x="239" y="957"/>
                  </a:cubicBezTo>
                  <a:lnTo>
                    <a:pt x="1704" y="957"/>
                  </a:lnTo>
                  <a:cubicBezTo>
                    <a:pt x="1828" y="957"/>
                    <a:pt x="1943" y="852"/>
                    <a:pt x="1943" y="718"/>
                  </a:cubicBezTo>
                  <a:lnTo>
                    <a:pt x="1943" y="239"/>
                  </a:lnTo>
                  <a:cubicBezTo>
                    <a:pt x="1943" y="105"/>
                    <a:pt x="1828" y="0"/>
                    <a:pt x="170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3482;p63"/>
            <p:cNvSpPr/>
            <p:nvPr/>
          </p:nvSpPr>
          <p:spPr>
            <a:xfrm>
              <a:off x="2228152" y="3974885"/>
              <a:ext cx="51023" cy="25420"/>
            </a:xfrm>
            <a:custGeom>
              <a:avLst/>
              <a:gdLst/>
              <a:ahLst/>
              <a:cxnLst/>
              <a:rect l="l" t="t" r="r" b="b"/>
              <a:pathLst>
                <a:path w="1943" h="968" extrusionOk="0">
                  <a:moveTo>
                    <a:pt x="239" y="1"/>
                  </a:moveTo>
                  <a:cubicBezTo>
                    <a:pt x="105" y="1"/>
                    <a:pt x="0" y="106"/>
                    <a:pt x="0" y="240"/>
                  </a:cubicBezTo>
                  <a:lnTo>
                    <a:pt x="0" y="728"/>
                  </a:lnTo>
                  <a:cubicBezTo>
                    <a:pt x="0" y="853"/>
                    <a:pt x="105" y="967"/>
                    <a:pt x="239" y="967"/>
                  </a:cubicBezTo>
                  <a:lnTo>
                    <a:pt x="1704" y="967"/>
                  </a:lnTo>
                  <a:cubicBezTo>
                    <a:pt x="1828" y="967"/>
                    <a:pt x="1943" y="853"/>
                    <a:pt x="1943" y="728"/>
                  </a:cubicBezTo>
                  <a:lnTo>
                    <a:pt x="1943" y="240"/>
                  </a:lnTo>
                  <a:cubicBezTo>
                    <a:pt x="1943" y="106"/>
                    <a:pt x="1828" y="1"/>
                    <a:pt x="1704"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3483;p63"/>
            <p:cNvSpPr/>
            <p:nvPr/>
          </p:nvSpPr>
          <p:spPr>
            <a:xfrm>
              <a:off x="2228152" y="4025672"/>
              <a:ext cx="51023" cy="25656"/>
            </a:xfrm>
            <a:custGeom>
              <a:avLst/>
              <a:gdLst/>
              <a:ahLst/>
              <a:cxnLst/>
              <a:rect l="l" t="t" r="r" b="b"/>
              <a:pathLst>
                <a:path w="1943" h="977" extrusionOk="0">
                  <a:moveTo>
                    <a:pt x="239" y="0"/>
                  </a:moveTo>
                  <a:cubicBezTo>
                    <a:pt x="105" y="0"/>
                    <a:pt x="0" y="105"/>
                    <a:pt x="0" y="239"/>
                  </a:cubicBezTo>
                  <a:lnTo>
                    <a:pt x="0" y="737"/>
                  </a:lnTo>
                  <a:cubicBezTo>
                    <a:pt x="0" y="861"/>
                    <a:pt x="105" y="976"/>
                    <a:pt x="239" y="976"/>
                  </a:cubicBezTo>
                  <a:lnTo>
                    <a:pt x="1704" y="976"/>
                  </a:lnTo>
                  <a:cubicBezTo>
                    <a:pt x="1838" y="976"/>
                    <a:pt x="1943" y="861"/>
                    <a:pt x="1943" y="727"/>
                  </a:cubicBezTo>
                  <a:lnTo>
                    <a:pt x="1943" y="239"/>
                  </a:lnTo>
                  <a:cubicBezTo>
                    <a:pt x="1943" y="105"/>
                    <a:pt x="1828" y="0"/>
                    <a:pt x="170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3484;p63"/>
            <p:cNvSpPr/>
            <p:nvPr/>
          </p:nvSpPr>
          <p:spPr>
            <a:xfrm>
              <a:off x="2317357" y="4025672"/>
              <a:ext cx="51049" cy="25656"/>
            </a:xfrm>
            <a:custGeom>
              <a:avLst/>
              <a:gdLst/>
              <a:ahLst/>
              <a:cxnLst/>
              <a:rect l="l" t="t" r="r" b="b"/>
              <a:pathLst>
                <a:path w="1944" h="977" extrusionOk="0">
                  <a:moveTo>
                    <a:pt x="240" y="0"/>
                  </a:moveTo>
                  <a:cubicBezTo>
                    <a:pt x="106" y="0"/>
                    <a:pt x="1" y="105"/>
                    <a:pt x="1" y="239"/>
                  </a:cubicBezTo>
                  <a:lnTo>
                    <a:pt x="1" y="737"/>
                  </a:lnTo>
                  <a:cubicBezTo>
                    <a:pt x="1" y="861"/>
                    <a:pt x="106" y="976"/>
                    <a:pt x="240" y="976"/>
                  </a:cubicBezTo>
                  <a:lnTo>
                    <a:pt x="1704" y="976"/>
                  </a:lnTo>
                  <a:cubicBezTo>
                    <a:pt x="1838" y="976"/>
                    <a:pt x="1943" y="861"/>
                    <a:pt x="1943" y="727"/>
                  </a:cubicBezTo>
                  <a:lnTo>
                    <a:pt x="1943" y="239"/>
                  </a:lnTo>
                  <a:cubicBezTo>
                    <a:pt x="1943" y="105"/>
                    <a:pt x="1828" y="0"/>
                    <a:pt x="170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3485;p63"/>
            <p:cNvSpPr/>
            <p:nvPr/>
          </p:nvSpPr>
          <p:spPr>
            <a:xfrm>
              <a:off x="2406825" y="4025672"/>
              <a:ext cx="50787" cy="25656"/>
            </a:xfrm>
            <a:custGeom>
              <a:avLst/>
              <a:gdLst/>
              <a:ahLst/>
              <a:cxnLst/>
              <a:rect l="l" t="t" r="r" b="b"/>
              <a:pathLst>
                <a:path w="1934" h="977" extrusionOk="0">
                  <a:moveTo>
                    <a:pt x="240" y="0"/>
                  </a:moveTo>
                  <a:cubicBezTo>
                    <a:pt x="106" y="0"/>
                    <a:pt x="1" y="105"/>
                    <a:pt x="1" y="239"/>
                  </a:cubicBezTo>
                  <a:lnTo>
                    <a:pt x="1" y="737"/>
                  </a:lnTo>
                  <a:cubicBezTo>
                    <a:pt x="1" y="861"/>
                    <a:pt x="106" y="976"/>
                    <a:pt x="240" y="976"/>
                  </a:cubicBezTo>
                  <a:lnTo>
                    <a:pt x="1695" y="976"/>
                  </a:lnTo>
                  <a:cubicBezTo>
                    <a:pt x="1829" y="976"/>
                    <a:pt x="1934" y="861"/>
                    <a:pt x="1934" y="727"/>
                  </a:cubicBezTo>
                  <a:lnTo>
                    <a:pt x="1934" y="239"/>
                  </a:lnTo>
                  <a:cubicBezTo>
                    <a:pt x="1934" y="105"/>
                    <a:pt x="1829" y="0"/>
                    <a:pt x="1695"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3486;p63"/>
            <p:cNvSpPr/>
            <p:nvPr/>
          </p:nvSpPr>
          <p:spPr>
            <a:xfrm>
              <a:off x="2317357" y="3974885"/>
              <a:ext cx="51049" cy="25420"/>
            </a:xfrm>
            <a:custGeom>
              <a:avLst/>
              <a:gdLst/>
              <a:ahLst/>
              <a:cxnLst/>
              <a:rect l="l" t="t" r="r" b="b"/>
              <a:pathLst>
                <a:path w="1944" h="968" extrusionOk="0">
                  <a:moveTo>
                    <a:pt x="240" y="1"/>
                  </a:moveTo>
                  <a:cubicBezTo>
                    <a:pt x="106" y="1"/>
                    <a:pt x="1" y="106"/>
                    <a:pt x="1" y="240"/>
                  </a:cubicBezTo>
                  <a:lnTo>
                    <a:pt x="1" y="728"/>
                  </a:lnTo>
                  <a:cubicBezTo>
                    <a:pt x="1" y="853"/>
                    <a:pt x="106" y="967"/>
                    <a:pt x="240" y="967"/>
                  </a:cubicBezTo>
                  <a:lnTo>
                    <a:pt x="1704" y="967"/>
                  </a:lnTo>
                  <a:cubicBezTo>
                    <a:pt x="1828" y="967"/>
                    <a:pt x="1943" y="853"/>
                    <a:pt x="1943" y="728"/>
                  </a:cubicBezTo>
                  <a:lnTo>
                    <a:pt x="1943" y="240"/>
                  </a:lnTo>
                  <a:cubicBezTo>
                    <a:pt x="1943" y="106"/>
                    <a:pt x="1828" y="1"/>
                    <a:pt x="1704"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3487;p63"/>
            <p:cNvSpPr/>
            <p:nvPr/>
          </p:nvSpPr>
          <p:spPr>
            <a:xfrm>
              <a:off x="2228152" y="4076932"/>
              <a:ext cx="51023" cy="25393"/>
            </a:xfrm>
            <a:custGeom>
              <a:avLst/>
              <a:gdLst/>
              <a:ahLst/>
              <a:cxnLst/>
              <a:rect l="l" t="t" r="r" b="b"/>
              <a:pathLst>
                <a:path w="1943" h="967" extrusionOk="0">
                  <a:moveTo>
                    <a:pt x="239" y="0"/>
                  </a:moveTo>
                  <a:cubicBezTo>
                    <a:pt x="105" y="0"/>
                    <a:pt x="0" y="106"/>
                    <a:pt x="0" y="240"/>
                  </a:cubicBezTo>
                  <a:lnTo>
                    <a:pt x="0" y="728"/>
                  </a:lnTo>
                  <a:cubicBezTo>
                    <a:pt x="0" y="862"/>
                    <a:pt x="105" y="967"/>
                    <a:pt x="239" y="967"/>
                  </a:cubicBezTo>
                  <a:lnTo>
                    <a:pt x="1704" y="967"/>
                  </a:lnTo>
                  <a:cubicBezTo>
                    <a:pt x="1828" y="967"/>
                    <a:pt x="1943" y="862"/>
                    <a:pt x="1943" y="728"/>
                  </a:cubicBezTo>
                  <a:lnTo>
                    <a:pt x="1943" y="240"/>
                  </a:lnTo>
                  <a:cubicBezTo>
                    <a:pt x="1943" y="106"/>
                    <a:pt x="1828" y="0"/>
                    <a:pt x="170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3488;p63"/>
            <p:cNvSpPr/>
            <p:nvPr/>
          </p:nvSpPr>
          <p:spPr>
            <a:xfrm>
              <a:off x="2317357" y="3923888"/>
              <a:ext cx="51049" cy="25157"/>
            </a:xfrm>
            <a:custGeom>
              <a:avLst/>
              <a:gdLst/>
              <a:ahLst/>
              <a:cxnLst/>
              <a:rect l="l" t="t" r="r" b="b"/>
              <a:pathLst>
                <a:path w="1944" h="958" extrusionOk="0">
                  <a:moveTo>
                    <a:pt x="240" y="0"/>
                  </a:moveTo>
                  <a:cubicBezTo>
                    <a:pt x="106" y="0"/>
                    <a:pt x="1" y="105"/>
                    <a:pt x="1" y="239"/>
                  </a:cubicBezTo>
                  <a:lnTo>
                    <a:pt x="1" y="718"/>
                  </a:lnTo>
                  <a:cubicBezTo>
                    <a:pt x="1" y="852"/>
                    <a:pt x="106" y="957"/>
                    <a:pt x="240" y="957"/>
                  </a:cubicBezTo>
                  <a:lnTo>
                    <a:pt x="1704" y="957"/>
                  </a:lnTo>
                  <a:cubicBezTo>
                    <a:pt x="1828" y="957"/>
                    <a:pt x="1943" y="852"/>
                    <a:pt x="1943" y="718"/>
                  </a:cubicBezTo>
                  <a:lnTo>
                    <a:pt x="1943" y="239"/>
                  </a:lnTo>
                  <a:cubicBezTo>
                    <a:pt x="1943" y="105"/>
                    <a:pt x="1828" y="0"/>
                    <a:pt x="170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3489;p63"/>
            <p:cNvSpPr/>
            <p:nvPr/>
          </p:nvSpPr>
          <p:spPr>
            <a:xfrm>
              <a:off x="2317357" y="4076932"/>
              <a:ext cx="51049" cy="25393"/>
            </a:xfrm>
            <a:custGeom>
              <a:avLst/>
              <a:gdLst/>
              <a:ahLst/>
              <a:cxnLst/>
              <a:rect l="l" t="t" r="r" b="b"/>
              <a:pathLst>
                <a:path w="1944" h="967" extrusionOk="0">
                  <a:moveTo>
                    <a:pt x="240" y="0"/>
                  </a:moveTo>
                  <a:cubicBezTo>
                    <a:pt x="106" y="0"/>
                    <a:pt x="1" y="106"/>
                    <a:pt x="1" y="240"/>
                  </a:cubicBezTo>
                  <a:lnTo>
                    <a:pt x="1" y="728"/>
                  </a:lnTo>
                  <a:cubicBezTo>
                    <a:pt x="1" y="862"/>
                    <a:pt x="106" y="967"/>
                    <a:pt x="240" y="967"/>
                  </a:cubicBezTo>
                  <a:lnTo>
                    <a:pt x="1704" y="967"/>
                  </a:lnTo>
                  <a:cubicBezTo>
                    <a:pt x="1828" y="967"/>
                    <a:pt x="1943" y="862"/>
                    <a:pt x="1943" y="728"/>
                  </a:cubicBezTo>
                  <a:lnTo>
                    <a:pt x="1943" y="240"/>
                  </a:lnTo>
                  <a:cubicBezTo>
                    <a:pt x="1943" y="106"/>
                    <a:pt x="1828" y="0"/>
                    <a:pt x="170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3490;p63"/>
            <p:cNvSpPr/>
            <p:nvPr/>
          </p:nvSpPr>
          <p:spPr>
            <a:xfrm>
              <a:off x="2496057" y="4025672"/>
              <a:ext cx="51023" cy="25656"/>
            </a:xfrm>
            <a:custGeom>
              <a:avLst/>
              <a:gdLst/>
              <a:ahLst/>
              <a:cxnLst/>
              <a:rect l="l" t="t" r="r" b="b"/>
              <a:pathLst>
                <a:path w="1943" h="977" extrusionOk="0">
                  <a:moveTo>
                    <a:pt x="239" y="0"/>
                  </a:moveTo>
                  <a:cubicBezTo>
                    <a:pt x="105" y="0"/>
                    <a:pt x="0" y="105"/>
                    <a:pt x="0" y="239"/>
                  </a:cubicBezTo>
                  <a:lnTo>
                    <a:pt x="0" y="737"/>
                  </a:lnTo>
                  <a:cubicBezTo>
                    <a:pt x="0" y="861"/>
                    <a:pt x="105" y="976"/>
                    <a:pt x="239" y="976"/>
                  </a:cubicBezTo>
                  <a:lnTo>
                    <a:pt x="1704" y="976"/>
                  </a:lnTo>
                  <a:cubicBezTo>
                    <a:pt x="1838" y="976"/>
                    <a:pt x="1943" y="861"/>
                    <a:pt x="1943" y="727"/>
                  </a:cubicBezTo>
                  <a:lnTo>
                    <a:pt x="1943" y="239"/>
                  </a:lnTo>
                  <a:cubicBezTo>
                    <a:pt x="1943" y="105"/>
                    <a:pt x="1828" y="0"/>
                    <a:pt x="170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3491;p63"/>
            <p:cNvSpPr/>
            <p:nvPr/>
          </p:nvSpPr>
          <p:spPr>
            <a:xfrm>
              <a:off x="2496057" y="3923888"/>
              <a:ext cx="51023" cy="25157"/>
            </a:xfrm>
            <a:custGeom>
              <a:avLst/>
              <a:gdLst/>
              <a:ahLst/>
              <a:cxnLst/>
              <a:rect l="l" t="t" r="r" b="b"/>
              <a:pathLst>
                <a:path w="1943" h="958" extrusionOk="0">
                  <a:moveTo>
                    <a:pt x="239" y="0"/>
                  </a:moveTo>
                  <a:cubicBezTo>
                    <a:pt x="105" y="0"/>
                    <a:pt x="0" y="105"/>
                    <a:pt x="0" y="239"/>
                  </a:cubicBezTo>
                  <a:lnTo>
                    <a:pt x="0" y="718"/>
                  </a:lnTo>
                  <a:cubicBezTo>
                    <a:pt x="0" y="852"/>
                    <a:pt x="105" y="957"/>
                    <a:pt x="239" y="957"/>
                  </a:cubicBezTo>
                  <a:lnTo>
                    <a:pt x="1704" y="957"/>
                  </a:lnTo>
                  <a:cubicBezTo>
                    <a:pt x="1828" y="957"/>
                    <a:pt x="1943" y="852"/>
                    <a:pt x="1943" y="718"/>
                  </a:cubicBezTo>
                  <a:lnTo>
                    <a:pt x="1943" y="239"/>
                  </a:lnTo>
                  <a:cubicBezTo>
                    <a:pt x="1943" y="105"/>
                    <a:pt x="1828" y="0"/>
                    <a:pt x="170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3492;p63"/>
            <p:cNvSpPr/>
            <p:nvPr/>
          </p:nvSpPr>
          <p:spPr>
            <a:xfrm>
              <a:off x="2496057" y="4076932"/>
              <a:ext cx="51023" cy="25393"/>
            </a:xfrm>
            <a:custGeom>
              <a:avLst/>
              <a:gdLst/>
              <a:ahLst/>
              <a:cxnLst/>
              <a:rect l="l" t="t" r="r" b="b"/>
              <a:pathLst>
                <a:path w="1943" h="967" extrusionOk="0">
                  <a:moveTo>
                    <a:pt x="239" y="0"/>
                  </a:moveTo>
                  <a:cubicBezTo>
                    <a:pt x="105" y="0"/>
                    <a:pt x="0" y="106"/>
                    <a:pt x="0" y="240"/>
                  </a:cubicBezTo>
                  <a:lnTo>
                    <a:pt x="0" y="728"/>
                  </a:lnTo>
                  <a:cubicBezTo>
                    <a:pt x="0" y="862"/>
                    <a:pt x="105" y="967"/>
                    <a:pt x="239" y="967"/>
                  </a:cubicBezTo>
                  <a:lnTo>
                    <a:pt x="1704" y="967"/>
                  </a:lnTo>
                  <a:cubicBezTo>
                    <a:pt x="1828" y="967"/>
                    <a:pt x="1943" y="862"/>
                    <a:pt x="1943" y="728"/>
                  </a:cubicBezTo>
                  <a:lnTo>
                    <a:pt x="1943" y="240"/>
                  </a:lnTo>
                  <a:cubicBezTo>
                    <a:pt x="1943" y="106"/>
                    <a:pt x="1828" y="0"/>
                    <a:pt x="170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3493;p63"/>
            <p:cNvSpPr/>
            <p:nvPr/>
          </p:nvSpPr>
          <p:spPr>
            <a:xfrm>
              <a:off x="2406825" y="3974885"/>
              <a:ext cx="50787" cy="25420"/>
            </a:xfrm>
            <a:custGeom>
              <a:avLst/>
              <a:gdLst/>
              <a:ahLst/>
              <a:cxnLst/>
              <a:rect l="l" t="t" r="r" b="b"/>
              <a:pathLst>
                <a:path w="1934" h="968" extrusionOk="0">
                  <a:moveTo>
                    <a:pt x="240" y="1"/>
                  </a:moveTo>
                  <a:cubicBezTo>
                    <a:pt x="106" y="1"/>
                    <a:pt x="1" y="106"/>
                    <a:pt x="1" y="240"/>
                  </a:cubicBezTo>
                  <a:lnTo>
                    <a:pt x="1" y="728"/>
                  </a:lnTo>
                  <a:cubicBezTo>
                    <a:pt x="1" y="853"/>
                    <a:pt x="106" y="967"/>
                    <a:pt x="240" y="967"/>
                  </a:cubicBezTo>
                  <a:lnTo>
                    <a:pt x="1695" y="967"/>
                  </a:lnTo>
                  <a:cubicBezTo>
                    <a:pt x="1829" y="967"/>
                    <a:pt x="1934" y="853"/>
                    <a:pt x="1934" y="728"/>
                  </a:cubicBezTo>
                  <a:lnTo>
                    <a:pt x="1934" y="240"/>
                  </a:lnTo>
                  <a:cubicBezTo>
                    <a:pt x="1934" y="106"/>
                    <a:pt x="1829" y="1"/>
                    <a:pt x="1695"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3494;p63"/>
            <p:cNvSpPr/>
            <p:nvPr/>
          </p:nvSpPr>
          <p:spPr>
            <a:xfrm>
              <a:off x="2406825" y="3923888"/>
              <a:ext cx="50787" cy="25157"/>
            </a:xfrm>
            <a:custGeom>
              <a:avLst/>
              <a:gdLst/>
              <a:ahLst/>
              <a:cxnLst/>
              <a:rect l="l" t="t" r="r" b="b"/>
              <a:pathLst>
                <a:path w="1934" h="958" extrusionOk="0">
                  <a:moveTo>
                    <a:pt x="240" y="0"/>
                  </a:moveTo>
                  <a:cubicBezTo>
                    <a:pt x="106" y="0"/>
                    <a:pt x="1" y="105"/>
                    <a:pt x="1" y="239"/>
                  </a:cubicBezTo>
                  <a:lnTo>
                    <a:pt x="1" y="718"/>
                  </a:lnTo>
                  <a:cubicBezTo>
                    <a:pt x="1" y="852"/>
                    <a:pt x="106" y="957"/>
                    <a:pt x="240" y="957"/>
                  </a:cubicBezTo>
                  <a:lnTo>
                    <a:pt x="1695" y="957"/>
                  </a:lnTo>
                  <a:cubicBezTo>
                    <a:pt x="1829" y="957"/>
                    <a:pt x="1934" y="852"/>
                    <a:pt x="1934" y="718"/>
                  </a:cubicBezTo>
                  <a:lnTo>
                    <a:pt x="1934" y="239"/>
                  </a:lnTo>
                  <a:cubicBezTo>
                    <a:pt x="1934" y="105"/>
                    <a:pt x="1829" y="0"/>
                    <a:pt x="1695"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3495;p63"/>
            <p:cNvSpPr/>
            <p:nvPr/>
          </p:nvSpPr>
          <p:spPr>
            <a:xfrm>
              <a:off x="2496057" y="3974885"/>
              <a:ext cx="51023" cy="25420"/>
            </a:xfrm>
            <a:custGeom>
              <a:avLst/>
              <a:gdLst/>
              <a:ahLst/>
              <a:cxnLst/>
              <a:rect l="l" t="t" r="r" b="b"/>
              <a:pathLst>
                <a:path w="1943" h="968" extrusionOk="0">
                  <a:moveTo>
                    <a:pt x="239" y="1"/>
                  </a:moveTo>
                  <a:cubicBezTo>
                    <a:pt x="105" y="1"/>
                    <a:pt x="0" y="106"/>
                    <a:pt x="0" y="240"/>
                  </a:cubicBezTo>
                  <a:lnTo>
                    <a:pt x="0" y="728"/>
                  </a:lnTo>
                  <a:cubicBezTo>
                    <a:pt x="0" y="853"/>
                    <a:pt x="105" y="967"/>
                    <a:pt x="239" y="967"/>
                  </a:cubicBezTo>
                  <a:lnTo>
                    <a:pt x="1704" y="967"/>
                  </a:lnTo>
                  <a:cubicBezTo>
                    <a:pt x="1828" y="967"/>
                    <a:pt x="1943" y="853"/>
                    <a:pt x="1943" y="728"/>
                  </a:cubicBezTo>
                  <a:lnTo>
                    <a:pt x="1943" y="240"/>
                  </a:lnTo>
                  <a:cubicBezTo>
                    <a:pt x="1943" y="106"/>
                    <a:pt x="1828" y="1"/>
                    <a:pt x="1704"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3496;p63"/>
            <p:cNvSpPr/>
            <p:nvPr/>
          </p:nvSpPr>
          <p:spPr>
            <a:xfrm>
              <a:off x="2406825" y="4076932"/>
              <a:ext cx="50787" cy="25393"/>
            </a:xfrm>
            <a:custGeom>
              <a:avLst/>
              <a:gdLst/>
              <a:ahLst/>
              <a:cxnLst/>
              <a:rect l="l" t="t" r="r" b="b"/>
              <a:pathLst>
                <a:path w="1934" h="967" extrusionOk="0">
                  <a:moveTo>
                    <a:pt x="240" y="0"/>
                  </a:moveTo>
                  <a:cubicBezTo>
                    <a:pt x="106" y="0"/>
                    <a:pt x="1" y="106"/>
                    <a:pt x="1" y="240"/>
                  </a:cubicBezTo>
                  <a:lnTo>
                    <a:pt x="1" y="728"/>
                  </a:lnTo>
                  <a:cubicBezTo>
                    <a:pt x="1" y="862"/>
                    <a:pt x="106" y="967"/>
                    <a:pt x="240" y="967"/>
                  </a:cubicBezTo>
                  <a:lnTo>
                    <a:pt x="1695" y="967"/>
                  </a:lnTo>
                  <a:cubicBezTo>
                    <a:pt x="1829" y="967"/>
                    <a:pt x="1934" y="862"/>
                    <a:pt x="1934" y="728"/>
                  </a:cubicBezTo>
                  <a:lnTo>
                    <a:pt x="1934" y="240"/>
                  </a:lnTo>
                  <a:cubicBezTo>
                    <a:pt x="1934" y="106"/>
                    <a:pt x="1829" y="0"/>
                    <a:pt x="1695"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3497;p63"/>
            <p:cNvSpPr/>
            <p:nvPr/>
          </p:nvSpPr>
          <p:spPr>
            <a:xfrm>
              <a:off x="2493168" y="3968137"/>
              <a:ext cx="56538" cy="38445"/>
            </a:xfrm>
            <a:custGeom>
              <a:avLst/>
              <a:gdLst/>
              <a:ahLst/>
              <a:cxnLst/>
              <a:rect l="l" t="t" r="r" b="b"/>
              <a:pathLst>
                <a:path w="2153" h="1464" extrusionOk="0">
                  <a:moveTo>
                    <a:pt x="1806" y="0"/>
                  </a:moveTo>
                  <a:cubicBezTo>
                    <a:pt x="1750" y="0"/>
                    <a:pt x="1692" y="23"/>
                    <a:pt x="1641" y="76"/>
                  </a:cubicBezTo>
                  <a:lnTo>
                    <a:pt x="837" y="880"/>
                  </a:lnTo>
                  <a:lnTo>
                    <a:pt x="522" y="564"/>
                  </a:lnTo>
                  <a:cubicBezTo>
                    <a:pt x="468" y="511"/>
                    <a:pt x="409" y="488"/>
                    <a:pt x="351" y="488"/>
                  </a:cubicBezTo>
                  <a:cubicBezTo>
                    <a:pt x="163" y="488"/>
                    <a:pt x="1" y="732"/>
                    <a:pt x="177" y="909"/>
                  </a:cubicBezTo>
                  <a:lnTo>
                    <a:pt x="665" y="1397"/>
                  </a:lnTo>
                  <a:cubicBezTo>
                    <a:pt x="713" y="1435"/>
                    <a:pt x="770" y="1464"/>
                    <a:pt x="837" y="1464"/>
                  </a:cubicBezTo>
                  <a:cubicBezTo>
                    <a:pt x="904" y="1464"/>
                    <a:pt x="962" y="1435"/>
                    <a:pt x="1010" y="1397"/>
                  </a:cubicBezTo>
                  <a:lnTo>
                    <a:pt x="1976" y="421"/>
                  </a:lnTo>
                  <a:cubicBezTo>
                    <a:pt x="2153" y="244"/>
                    <a:pt x="1991" y="0"/>
                    <a:pt x="1806"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3498;p63"/>
            <p:cNvSpPr/>
            <p:nvPr/>
          </p:nvSpPr>
          <p:spPr>
            <a:xfrm>
              <a:off x="2314495" y="3968137"/>
              <a:ext cx="56590" cy="38445"/>
            </a:xfrm>
            <a:custGeom>
              <a:avLst/>
              <a:gdLst/>
              <a:ahLst/>
              <a:cxnLst/>
              <a:rect l="l" t="t" r="r" b="b"/>
              <a:pathLst>
                <a:path w="2155" h="1464" extrusionOk="0">
                  <a:moveTo>
                    <a:pt x="1810" y="0"/>
                  </a:moveTo>
                  <a:cubicBezTo>
                    <a:pt x="1753" y="0"/>
                    <a:pt x="1694" y="23"/>
                    <a:pt x="1641" y="76"/>
                  </a:cubicBezTo>
                  <a:lnTo>
                    <a:pt x="837" y="880"/>
                  </a:lnTo>
                  <a:lnTo>
                    <a:pt x="521" y="564"/>
                  </a:lnTo>
                  <a:cubicBezTo>
                    <a:pt x="468" y="511"/>
                    <a:pt x="408" y="488"/>
                    <a:pt x="351" y="488"/>
                  </a:cubicBezTo>
                  <a:cubicBezTo>
                    <a:pt x="162" y="488"/>
                    <a:pt x="0" y="732"/>
                    <a:pt x="177" y="909"/>
                  </a:cubicBezTo>
                  <a:lnTo>
                    <a:pt x="665" y="1397"/>
                  </a:lnTo>
                  <a:cubicBezTo>
                    <a:pt x="712" y="1435"/>
                    <a:pt x="770" y="1464"/>
                    <a:pt x="837" y="1464"/>
                  </a:cubicBezTo>
                  <a:cubicBezTo>
                    <a:pt x="904" y="1464"/>
                    <a:pt x="961" y="1435"/>
                    <a:pt x="1009" y="1397"/>
                  </a:cubicBezTo>
                  <a:lnTo>
                    <a:pt x="1985" y="421"/>
                  </a:lnTo>
                  <a:cubicBezTo>
                    <a:pt x="2154" y="244"/>
                    <a:pt x="1996" y="0"/>
                    <a:pt x="1810"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3499;p63"/>
            <p:cNvSpPr/>
            <p:nvPr/>
          </p:nvSpPr>
          <p:spPr>
            <a:xfrm>
              <a:off x="2403963" y="4019160"/>
              <a:ext cx="56538" cy="38445"/>
            </a:xfrm>
            <a:custGeom>
              <a:avLst/>
              <a:gdLst/>
              <a:ahLst/>
              <a:cxnLst/>
              <a:rect l="l" t="t" r="r" b="b"/>
              <a:pathLst>
                <a:path w="2153" h="1464" extrusionOk="0">
                  <a:moveTo>
                    <a:pt x="1801" y="0"/>
                  </a:moveTo>
                  <a:cubicBezTo>
                    <a:pt x="1744" y="0"/>
                    <a:pt x="1685" y="22"/>
                    <a:pt x="1631" y="76"/>
                  </a:cubicBezTo>
                  <a:lnTo>
                    <a:pt x="837" y="880"/>
                  </a:lnTo>
                  <a:lnTo>
                    <a:pt x="521" y="564"/>
                  </a:lnTo>
                  <a:cubicBezTo>
                    <a:pt x="468" y="510"/>
                    <a:pt x="408" y="488"/>
                    <a:pt x="351" y="488"/>
                  </a:cubicBezTo>
                  <a:cubicBezTo>
                    <a:pt x="162" y="488"/>
                    <a:pt x="0" y="732"/>
                    <a:pt x="177" y="908"/>
                  </a:cubicBezTo>
                  <a:lnTo>
                    <a:pt x="665" y="1396"/>
                  </a:lnTo>
                  <a:cubicBezTo>
                    <a:pt x="703" y="1435"/>
                    <a:pt x="770" y="1463"/>
                    <a:pt x="837" y="1463"/>
                  </a:cubicBezTo>
                  <a:cubicBezTo>
                    <a:pt x="894" y="1463"/>
                    <a:pt x="961" y="1444"/>
                    <a:pt x="1000" y="1396"/>
                  </a:cubicBezTo>
                  <a:lnTo>
                    <a:pt x="1976" y="420"/>
                  </a:lnTo>
                  <a:cubicBezTo>
                    <a:pt x="2152" y="244"/>
                    <a:pt x="1990" y="0"/>
                    <a:pt x="1801"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3500;p63"/>
            <p:cNvSpPr/>
            <p:nvPr/>
          </p:nvSpPr>
          <p:spPr>
            <a:xfrm>
              <a:off x="2225263" y="4070157"/>
              <a:ext cx="56538" cy="38471"/>
            </a:xfrm>
            <a:custGeom>
              <a:avLst/>
              <a:gdLst/>
              <a:ahLst/>
              <a:cxnLst/>
              <a:rect l="l" t="t" r="r" b="b"/>
              <a:pathLst>
                <a:path w="2153" h="1465" extrusionOk="0">
                  <a:moveTo>
                    <a:pt x="1802" y="1"/>
                  </a:moveTo>
                  <a:cubicBezTo>
                    <a:pt x="1745" y="1"/>
                    <a:pt x="1685" y="23"/>
                    <a:pt x="1632" y="77"/>
                  </a:cubicBezTo>
                  <a:lnTo>
                    <a:pt x="837" y="880"/>
                  </a:lnTo>
                  <a:lnTo>
                    <a:pt x="522" y="565"/>
                  </a:lnTo>
                  <a:cubicBezTo>
                    <a:pt x="468" y="511"/>
                    <a:pt x="409" y="489"/>
                    <a:pt x="352" y="489"/>
                  </a:cubicBezTo>
                  <a:cubicBezTo>
                    <a:pt x="163" y="489"/>
                    <a:pt x="1" y="733"/>
                    <a:pt x="177" y="909"/>
                  </a:cubicBezTo>
                  <a:lnTo>
                    <a:pt x="665" y="1397"/>
                  </a:lnTo>
                  <a:cubicBezTo>
                    <a:pt x="703" y="1445"/>
                    <a:pt x="770" y="1464"/>
                    <a:pt x="837" y="1464"/>
                  </a:cubicBezTo>
                  <a:cubicBezTo>
                    <a:pt x="895" y="1464"/>
                    <a:pt x="962" y="1445"/>
                    <a:pt x="1000" y="1397"/>
                  </a:cubicBezTo>
                  <a:lnTo>
                    <a:pt x="1976" y="421"/>
                  </a:lnTo>
                  <a:cubicBezTo>
                    <a:pt x="2153" y="245"/>
                    <a:pt x="1991" y="1"/>
                    <a:pt x="1802"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3501;p63"/>
            <p:cNvSpPr/>
            <p:nvPr/>
          </p:nvSpPr>
          <p:spPr>
            <a:xfrm>
              <a:off x="2403963" y="3917113"/>
              <a:ext cx="56538" cy="38445"/>
            </a:xfrm>
            <a:custGeom>
              <a:avLst/>
              <a:gdLst/>
              <a:ahLst/>
              <a:cxnLst/>
              <a:rect l="l" t="t" r="r" b="b"/>
              <a:pathLst>
                <a:path w="2153" h="1464" extrusionOk="0">
                  <a:moveTo>
                    <a:pt x="1801" y="1"/>
                  </a:moveTo>
                  <a:cubicBezTo>
                    <a:pt x="1744" y="1"/>
                    <a:pt x="1685" y="23"/>
                    <a:pt x="1631" y="76"/>
                  </a:cubicBezTo>
                  <a:lnTo>
                    <a:pt x="837" y="880"/>
                  </a:lnTo>
                  <a:lnTo>
                    <a:pt x="521" y="564"/>
                  </a:lnTo>
                  <a:cubicBezTo>
                    <a:pt x="468" y="511"/>
                    <a:pt x="408" y="489"/>
                    <a:pt x="351" y="489"/>
                  </a:cubicBezTo>
                  <a:cubicBezTo>
                    <a:pt x="162" y="489"/>
                    <a:pt x="0" y="733"/>
                    <a:pt x="177" y="909"/>
                  </a:cubicBezTo>
                  <a:lnTo>
                    <a:pt x="665" y="1387"/>
                  </a:lnTo>
                  <a:cubicBezTo>
                    <a:pt x="703" y="1435"/>
                    <a:pt x="770" y="1464"/>
                    <a:pt x="837" y="1464"/>
                  </a:cubicBezTo>
                  <a:cubicBezTo>
                    <a:pt x="894" y="1464"/>
                    <a:pt x="961" y="1435"/>
                    <a:pt x="1000" y="1387"/>
                  </a:cubicBezTo>
                  <a:lnTo>
                    <a:pt x="1976" y="421"/>
                  </a:lnTo>
                  <a:cubicBezTo>
                    <a:pt x="2152" y="244"/>
                    <a:pt x="1990" y="1"/>
                    <a:pt x="1801"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14017;p63"/>
          <p:cNvGrpSpPr/>
          <p:nvPr/>
        </p:nvGrpSpPr>
        <p:grpSpPr>
          <a:xfrm>
            <a:off x="3073022" y="3417711"/>
            <a:ext cx="530058" cy="519545"/>
            <a:chOff x="882590" y="2438360"/>
            <a:chExt cx="337310" cy="337047"/>
          </a:xfrm>
        </p:grpSpPr>
        <p:sp>
          <p:nvSpPr>
            <p:cNvPr id="416" name="Google Shape;14018;p63"/>
            <p:cNvSpPr/>
            <p:nvPr/>
          </p:nvSpPr>
          <p:spPr>
            <a:xfrm>
              <a:off x="992934" y="2438360"/>
              <a:ext cx="114625" cy="337047"/>
            </a:xfrm>
            <a:custGeom>
              <a:avLst/>
              <a:gdLst/>
              <a:ahLst/>
              <a:cxnLst/>
              <a:rect l="l" t="t" r="r" b="b"/>
              <a:pathLst>
                <a:path w="4365" h="12835" extrusionOk="0">
                  <a:moveTo>
                    <a:pt x="0" y="0"/>
                  </a:moveTo>
                  <a:lnTo>
                    <a:pt x="0" y="12834"/>
                  </a:lnTo>
                  <a:lnTo>
                    <a:pt x="4364" y="12834"/>
                  </a:lnTo>
                  <a:lnTo>
                    <a:pt x="4364"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4019;p63"/>
            <p:cNvSpPr/>
            <p:nvPr/>
          </p:nvSpPr>
          <p:spPr>
            <a:xfrm>
              <a:off x="1081640" y="2438360"/>
              <a:ext cx="25919" cy="337047"/>
            </a:xfrm>
            <a:custGeom>
              <a:avLst/>
              <a:gdLst/>
              <a:ahLst/>
              <a:cxnLst/>
              <a:rect l="l" t="t" r="r" b="b"/>
              <a:pathLst>
                <a:path w="987" h="12835" extrusionOk="0">
                  <a:moveTo>
                    <a:pt x="0" y="0"/>
                  </a:moveTo>
                  <a:lnTo>
                    <a:pt x="0" y="12834"/>
                  </a:lnTo>
                  <a:lnTo>
                    <a:pt x="986" y="12834"/>
                  </a:lnTo>
                  <a:lnTo>
                    <a:pt x="986"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4020;p63"/>
            <p:cNvSpPr/>
            <p:nvPr/>
          </p:nvSpPr>
          <p:spPr>
            <a:xfrm>
              <a:off x="882590" y="2438360"/>
              <a:ext cx="112367" cy="337047"/>
            </a:xfrm>
            <a:custGeom>
              <a:avLst/>
              <a:gdLst/>
              <a:ahLst/>
              <a:cxnLst/>
              <a:rect l="l" t="t" r="r" b="b"/>
              <a:pathLst>
                <a:path w="4279" h="12835" extrusionOk="0">
                  <a:moveTo>
                    <a:pt x="986" y="0"/>
                  </a:moveTo>
                  <a:cubicBezTo>
                    <a:pt x="441" y="0"/>
                    <a:pt x="1" y="441"/>
                    <a:pt x="1" y="976"/>
                  </a:cubicBezTo>
                  <a:lnTo>
                    <a:pt x="1" y="11858"/>
                  </a:lnTo>
                  <a:cubicBezTo>
                    <a:pt x="1" y="12394"/>
                    <a:pt x="441" y="12834"/>
                    <a:pt x="986" y="12834"/>
                  </a:cubicBezTo>
                  <a:lnTo>
                    <a:pt x="4279" y="12834"/>
                  </a:lnTo>
                  <a:lnTo>
                    <a:pt x="4279"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4021;p63"/>
            <p:cNvSpPr/>
            <p:nvPr/>
          </p:nvSpPr>
          <p:spPr>
            <a:xfrm>
              <a:off x="969799" y="2438360"/>
              <a:ext cx="25157" cy="337047"/>
            </a:xfrm>
            <a:custGeom>
              <a:avLst/>
              <a:gdLst/>
              <a:ahLst/>
              <a:cxnLst/>
              <a:rect l="l" t="t" r="r" b="b"/>
              <a:pathLst>
                <a:path w="958" h="12835" extrusionOk="0">
                  <a:moveTo>
                    <a:pt x="1" y="0"/>
                  </a:moveTo>
                  <a:lnTo>
                    <a:pt x="1" y="12834"/>
                  </a:lnTo>
                  <a:lnTo>
                    <a:pt x="958" y="12834"/>
                  </a:lnTo>
                  <a:lnTo>
                    <a:pt x="958"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4022;p63"/>
            <p:cNvSpPr/>
            <p:nvPr/>
          </p:nvSpPr>
          <p:spPr>
            <a:xfrm>
              <a:off x="1106010" y="2438360"/>
              <a:ext cx="113890" cy="337047"/>
            </a:xfrm>
            <a:custGeom>
              <a:avLst/>
              <a:gdLst/>
              <a:ahLst/>
              <a:cxnLst/>
              <a:rect l="l" t="t" r="r" b="b"/>
              <a:pathLst>
                <a:path w="4337" h="12835" extrusionOk="0">
                  <a:moveTo>
                    <a:pt x="3358" y="0"/>
                  </a:moveTo>
                  <a:cubicBezTo>
                    <a:pt x="3352" y="0"/>
                    <a:pt x="3347" y="0"/>
                    <a:pt x="3341" y="0"/>
                  </a:cubicBezTo>
                  <a:lnTo>
                    <a:pt x="1" y="0"/>
                  </a:lnTo>
                  <a:lnTo>
                    <a:pt x="1" y="12834"/>
                  </a:lnTo>
                  <a:lnTo>
                    <a:pt x="3341" y="12834"/>
                  </a:lnTo>
                  <a:cubicBezTo>
                    <a:pt x="3886" y="12834"/>
                    <a:pt x="4326" y="12403"/>
                    <a:pt x="4336" y="11858"/>
                  </a:cubicBezTo>
                  <a:lnTo>
                    <a:pt x="4336" y="976"/>
                  </a:lnTo>
                  <a:cubicBezTo>
                    <a:pt x="4327" y="437"/>
                    <a:pt x="3896" y="0"/>
                    <a:pt x="3358"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4023;p63"/>
            <p:cNvSpPr/>
            <p:nvPr/>
          </p:nvSpPr>
          <p:spPr>
            <a:xfrm>
              <a:off x="1167852" y="2438360"/>
              <a:ext cx="52047" cy="337047"/>
            </a:xfrm>
            <a:custGeom>
              <a:avLst/>
              <a:gdLst/>
              <a:ahLst/>
              <a:cxnLst/>
              <a:rect l="l" t="t" r="r" b="b"/>
              <a:pathLst>
                <a:path w="1982" h="12835" extrusionOk="0">
                  <a:moveTo>
                    <a:pt x="17" y="0"/>
                  </a:moveTo>
                  <a:cubicBezTo>
                    <a:pt x="12" y="0"/>
                    <a:pt x="6" y="0"/>
                    <a:pt x="0" y="0"/>
                  </a:cubicBezTo>
                  <a:lnTo>
                    <a:pt x="35" y="0"/>
                  </a:lnTo>
                  <a:cubicBezTo>
                    <a:pt x="29" y="0"/>
                    <a:pt x="23" y="0"/>
                    <a:pt x="17" y="0"/>
                  </a:cubicBezTo>
                  <a:close/>
                  <a:moveTo>
                    <a:pt x="0" y="12834"/>
                  </a:moveTo>
                  <a:cubicBezTo>
                    <a:pt x="6" y="12834"/>
                    <a:pt x="12" y="12834"/>
                    <a:pt x="17" y="12834"/>
                  </a:cubicBezTo>
                  <a:cubicBezTo>
                    <a:pt x="23" y="12834"/>
                    <a:pt x="29" y="12834"/>
                    <a:pt x="35" y="12834"/>
                  </a:cubicBezTo>
                  <a:close/>
                  <a:moveTo>
                    <a:pt x="1003" y="0"/>
                  </a:moveTo>
                  <a:cubicBezTo>
                    <a:pt x="997" y="0"/>
                    <a:pt x="992" y="0"/>
                    <a:pt x="986" y="0"/>
                  </a:cubicBezTo>
                  <a:lnTo>
                    <a:pt x="35" y="0"/>
                  </a:lnTo>
                  <a:cubicBezTo>
                    <a:pt x="565" y="10"/>
                    <a:pt x="995" y="443"/>
                    <a:pt x="995" y="976"/>
                  </a:cubicBezTo>
                  <a:lnTo>
                    <a:pt x="995" y="11858"/>
                  </a:lnTo>
                  <a:cubicBezTo>
                    <a:pt x="995" y="12392"/>
                    <a:pt x="565" y="12825"/>
                    <a:pt x="35" y="12834"/>
                  </a:cubicBezTo>
                  <a:lnTo>
                    <a:pt x="986" y="12834"/>
                  </a:lnTo>
                  <a:cubicBezTo>
                    <a:pt x="992" y="12834"/>
                    <a:pt x="997" y="12834"/>
                    <a:pt x="1003" y="12834"/>
                  </a:cubicBezTo>
                  <a:cubicBezTo>
                    <a:pt x="1541" y="12834"/>
                    <a:pt x="1972" y="12398"/>
                    <a:pt x="1981" y="11858"/>
                  </a:cubicBezTo>
                  <a:lnTo>
                    <a:pt x="1981" y="976"/>
                  </a:lnTo>
                  <a:cubicBezTo>
                    <a:pt x="1972" y="437"/>
                    <a:pt x="1541" y="0"/>
                    <a:pt x="1003"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4024;p63"/>
            <p:cNvSpPr/>
            <p:nvPr/>
          </p:nvSpPr>
          <p:spPr>
            <a:xfrm>
              <a:off x="922058" y="2707525"/>
              <a:ext cx="33193" cy="33193"/>
            </a:xfrm>
            <a:custGeom>
              <a:avLst/>
              <a:gdLst/>
              <a:ahLst/>
              <a:cxnLst/>
              <a:rect l="l" t="t" r="r" b="b"/>
              <a:pathLst>
                <a:path w="1264" h="1264" extrusionOk="0">
                  <a:moveTo>
                    <a:pt x="632" y="0"/>
                  </a:moveTo>
                  <a:cubicBezTo>
                    <a:pt x="278" y="0"/>
                    <a:pt x="0" y="278"/>
                    <a:pt x="0" y="632"/>
                  </a:cubicBezTo>
                  <a:cubicBezTo>
                    <a:pt x="0" y="976"/>
                    <a:pt x="278" y="1263"/>
                    <a:pt x="632" y="1263"/>
                  </a:cubicBezTo>
                  <a:cubicBezTo>
                    <a:pt x="976" y="1263"/>
                    <a:pt x="1264" y="976"/>
                    <a:pt x="1264" y="632"/>
                  </a:cubicBezTo>
                  <a:cubicBezTo>
                    <a:pt x="1264" y="278"/>
                    <a:pt x="976" y="0"/>
                    <a:pt x="632"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4025;p63"/>
            <p:cNvSpPr/>
            <p:nvPr/>
          </p:nvSpPr>
          <p:spPr>
            <a:xfrm>
              <a:off x="1034635" y="2707525"/>
              <a:ext cx="33219" cy="33193"/>
            </a:xfrm>
            <a:custGeom>
              <a:avLst/>
              <a:gdLst/>
              <a:ahLst/>
              <a:cxnLst/>
              <a:rect l="l" t="t" r="r" b="b"/>
              <a:pathLst>
                <a:path w="1265" h="1264" extrusionOk="0">
                  <a:moveTo>
                    <a:pt x="632" y="0"/>
                  </a:moveTo>
                  <a:cubicBezTo>
                    <a:pt x="278" y="0"/>
                    <a:pt x="1" y="278"/>
                    <a:pt x="1" y="632"/>
                  </a:cubicBezTo>
                  <a:cubicBezTo>
                    <a:pt x="1" y="976"/>
                    <a:pt x="278" y="1263"/>
                    <a:pt x="632" y="1263"/>
                  </a:cubicBezTo>
                  <a:cubicBezTo>
                    <a:pt x="986" y="1263"/>
                    <a:pt x="1264" y="976"/>
                    <a:pt x="1264" y="632"/>
                  </a:cubicBezTo>
                  <a:cubicBezTo>
                    <a:pt x="1264" y="278"/>
                    <a:pt x="986" y="0"/>
                    <a:pt x="632"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4026;p63"/>
            <p:cNvSpPr/>
            <p:nvPr/>
          </p:nvSpPr>
          <p:spPr>
            <a:xfrm>
              <a:off x="1145715" y="2707525"/>
              <a:ext cx="33455" cy="33193"/>
            </a:xfrm>
            <a:custGeom>
              <a:avLst/>
              <a:gdLst/>
              <a:ahLst/>
              <a:cxnLst/>
              <a:rect l="l" t="t" r="r" b="b"/>
              <a:pathLst>
                <a:path w="1274" h="1264" extrusionOk="0">
                  <a:moveTo>
                    <a:pt x="642" y="0"/>
                  </a:moveTo>
                  <a:cubicBezTo>
                    <a:pt x="288" y="0"/>
                    <a:pt x="1" y="278"/>
                    <a:pt x="1" y="632"/>
                  </a:cubicBezTo>
                  <a:cubicBezTo>
                    <a:pt x="1" y="976"/>
                    <a:pt x="288" y="1263"/>
                    <a:pt x="642" y="1263"/>
                  </a:cubicBezTo>
                  <a:cubicBezTo>
                    <a:pt x="987" y="1263"/>
                    <a:pt x="1274" y="976"/>
                    <a:pt x="1274" y="632"/>
                  </a:cubicBezTo>
                  <a:cubicBezTo>
                    <a:pt x="1274" y="278"/>
                    <a:pt x="987" y="0"/>
                    <a:pt x="642"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4027;p63"/>
            <p:cNvSpPr/>
            <p:nvPr/>
          </p:nvSpPr>
          <p:spPr>
            <a:xfrm>
              <a:off x="907484" y="2598441"/>
              <a:ext cx="62341" cy="41990"/>
            </a:xfrm>
            <a:custGeom>
              <a:avLst/>
              <a:gdLst/>
              <a:ahLst/>
              <a:cxnLst/>
              <a:rect l="l" t="t" r="r" b="b"/>
              <a:pathLst>
                <a:path w="2374" h="1599" extrusionOk="0">
                  <a:moveTo>
                    <a:pt x="0" y="1"/>
                  </a:moveTo>
                  <a:lnTo>
                    <a:pt x="0" y="1340"/>
                  </a:lnTo>
                  <a:cubicBezTo>
                    <a:pt x="0" y="1484"/>
                    <a:pt x="115" y="1599"/>
                    <a:pt x="259" y="1599"/>
                  </a:cubicBezTo>
                  <a:lnTo>
                    <a:pt x="2115" y="1599"/>
                  </a:lnTo>
                  <a:cubicBezTo>
                    <a:pt x="2259" y="1599"/>
                    <a:pt x="2374" y="1474"/>
                    <a:pt x="2374" y="1340"/>
                  </a:cubicBezTo>
                  <a:lnTo>
                    <a:pt x="2374"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4028;p63"/>
            <p:cNvSpPr/>
            <p:nvPr/>
          </p:nvSpPr>
          <p:spPr>
            <a:xfrm>
              <a:off x="907484" y="2475045"/>
              <a:ext cx="62341" cy="123422"/>
            </a:xfrm>
            <a:custGeom>
              <a:avLst/>
              <a:gdLst/>
              <a:ahLst/>
              <a:cxnLst/>
              <a:rect l="l" t="t" r="r" b="b"/>
              <a:pathLst>
                <a:path w="2374" h="4700" extrusionOk="0">
                  <a:moveTo>
                    <a:pt x="259" y="1"/>
                  </a:moveTo>
                  <a:cubicBezTo>
                    <a:pt x="115" y="1"/>
                    <a:pt x="0" y="115"/>
                    <a:pt x="0" y="259"/>
                  </a:cubicBezTo>
                  <a:lnTo>
                    <a:pt x="0" y="4700"/>
                  </a:lnTo>
                  <a:lnTo>
                    <a:pt x="2374" y="4700"/>
                  </a:lnTo>
                  <a:lnTo>
                    <a:pt x="2374" y="240"/>
                  </a:lnTo>
                  <a:cubicBezTo>
                    <a:pt x="2374" y="106"/>
                    <a:pt x="2268" y="1"/>
                    <a:pt x="2134"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4029;p63"/>
            <p:cNvSpPr/>
            <p:nvPr/>
          </p:nvSpPr>
          <p:spPr>
            <a:xfrm>
              <a:off x="1020061" y="2475045"/>
              <a:ext cx="62367" cy="123422"/>
            </a:xfrm>
            <a:custGeom>
              <a:avLst/>
              <a:gdLst/>
              <a:ahLst/>
              <a:cxnLst/>
              <a:rect l="l" t="t" r="r" b="b"/>
              <a:pathLst>
                <a:path w="2375" h="4700" extrusionOk="0">
                  <a:moveTo>
                    <a:pt x="259" y="1"/>
                  </a:moveTo>
                  <a:cubicBezTo>
                    <a:pt x="116" y="1"/>
                    <a:pt x="1" y="115"/>
                    <a:pt x="1" y="259"/>
                  </a:cubicBezTo>
                  <a:lnTo>
                    <a:pt x="1" y="4700"/>
                  </a:lnTo>
                  <a:lnTo>
                    <a:pt x="2374" y="4700"/>
                  </a:lnTo>
                  <a:lnTo>
                    <a:pt x="2374" y="259"/>
                  </a:lnTo>
                  <a:cubicBezTo>
                    <a:pt x="2374" y="115"/>
                    <a:pt x="2259" y="1"/>
                    <a:pt x="2116"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4030;p63"/>
            <p:cNvSpPr/>
            <p:nvPr/>
          </p:nvSpPr>
          <p:spPr>
            <a:xfrm>
              <a:off x="1020061" y="2598441"/>
              <a:ext cx="62367" cy="41990"/>
            </a:xfrm>
            <a:custGeom>
              <a:avLst/>
              <a:gdLst/>
              <a:ahLst/>
              <a:cxnLst/>
              <a:rect l="l" t="t" r="r" b="b"/>
              <a:pathLst>
                <a:path w="2375" h="1599" extrusionOk="0">
                  <a:moveTo>
                    <a:pt x="1" y="1"/>
                  </a:moveTo>
                  <a:lnTo>
                    <a:pt x="1" y="1340"/>
                  </a:lnTo>
                  <a:cubicBezTo>
                    <a:pt x="1" y="1484"/>
                    <a:pt x="116" y="1599"/>
                    <a:pt x="259" y="1599"/>
                  </a:cubicBezTo>
                  <a:lnTo>
                    <a:pt x="2116" y="1599"/>
                  </a:lnTo>
                  <a:cubicBezTo>
                    <a:pt x="2259" y="1599"/>
                    <a:pt x="2374" y="1474"/>
                    <a:pt x="2374" y="1340"/>
                  </a:cubicBezTo>
                  <a:lnTo>
                    <a:pt x="2374"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4031;p63"/>
            <p:cNvSpPr/>
            <p:nvPr/>
          </p:nvSpPr>
          <p:spPr>
            <a:xfrm>
              <a:off x="1131403" y="2475045"/>
              <a:ext cx="62341" cy="123422"/>
            </a:xfrm>
            <a:custGeom>
              <a:avLst/>
              <a:gdLst/>
              <a:ahLst/>
              <a:cxnLst/>
              <a:rect l="l" t="t" r="r" b="b"/>
              <a:pathLst>
                <a:path w="2374" h="4700" extrusionOk="0">
                  <a:moveTo>
                    <a:pt x="259" y="1"/>
                  </a:moveTo>
                  <a:cubicBezTo>
                    <a:pt x="115" y="1"/>
                    <a:pt x="0" y="115"/>
                    <a:pt x="0" y="259"/>
                  </a:cubicBezTo>
                  <a:lnTo>
                    <a:pt x="0" y="4700"/>
                  </a:lnTo>
                  <a:lnTo>
                    <a:pt x="2374" y="4700"/>
                  </a:lnTo>
                  <a:lnTo>
                    <a:pt x="2374" y="259"/>
                  </a:lnTo>
                  <a:cubicBezTo>
                    <a:pt x="2374" y="115"/>
                    <a:pt x="2259" y="1"/>
                    <a:pt x="2115"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4032;p63"/>
            <p:cNvSpPr/>
            <p:nvPr/>
          </p:nvSpPr>
          <p:spPr>
            <a:xfrm>
              <a:off x="1131403" y="2598441"/>
              <a:ext cx="62341" cy="41990"/>
            </a:xfrm>
            <a:custGeom>
              <a:avLst/>
              <a:gdLst/>
              <a:ahLst/>
              <a:cxnLst/>
              <a:rect l="l" t="t" r="r" b="b"/>
              <a:pathLst>
                <a:path w="2374" h="1599" extrusionOk="0">
                  <a:moveTo>
                    <a:pt x="0" y="1"/>
                  </a:moveTo>
                  <a:lnTo>
                    <a:pt x="0" y="1340"/>
                  </a:lnTo>
                  <a:cubicBezTo>
                    <a:pt x="0" y="1484"/>
                    <a:pt x="115" y="1599"/>
                    <a:pt x="259" y="1599"/>
                  </a:cubicBezTo>
                  <a:lnTo>
                    <a:pt x="2115" y="1599"/>
                  </a:lnTo>
                  <a:cubicBezTo>
                    <a:pt x="2259" y="1599"/>
                    <a:pt x="2374" y="1474"/>
                    <a:pt x="2374" y="1340"/>
                  </a:cubicBezTo>
                  <a:lnTo>
                    <a:pt x="2374"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4033;p63"/>
            <p:cNvSpPr/>
            <p:nvPr/>
          </p:nvSpPr>
          <p:spPr>
            <a:xfrm>
              <a:off x="921560" y="2501437"/>
              <a:ext cx="33954" cy="10084"/>
            </a:xfrm>
            <a:custGeom>
              <a:avLst/>
              <a:gdLst/>
              <a:ahLst/>
              <a:cxnLst/>
              <a:rect l="l" t="t" r="r" b="b"/>
              <a:pathLst>
                <a:path w="1293" h="384" extrusionOk="0">
                  <a:moveTo>
                    <a:pt x="259" y="0"/>
                  </a:moveTo>
                  <a:cubicBezTo>
                    <a:pt x="0" y="0"/>
                    <a:pt x="0" y="383"/>
                    <a:pt x="259" y="383"/>
                  </a:cubicBezTo>
                  <a:lnTo>
                    <a:pt x="1034" y="383"/>
                  </a:lnTo>
                  <a:cubicBezTo>
                    <a:pt x="1292" y="383"/>
                    <a:pt x="1292" y="0"/>
                    <a:pt x="103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4034;p63"/>
            <p:cNvSpPr/>
            <p:nvPr/>
          </p:nvSpPr>
          <p:spPr>
            <a:xfrm>
              <a:off x="921560" y="2531583"/>
              <a:ext cx="33954" cy="10084"/>
            </a:xfrm>
            <a:custGeom>
              <a:avLst/>
              <a:gdLst/>
              <a:ahLst/>
              <a:cxnLst/>
              <a:rect l="l" t="t" r="r" b="b"/>
              <a:pathLst>
                <a:path w="1293" h="384" extrusionOk="0">
                  <a:moveTo>
                    <a:pt x="259" y="1"/>
                  </a:moveTo>
                  <a:cubicBezTo>
                    <a:pt x="0" y="1"/>
                    <a:pt x="0" y="384"/>
                    <a:pt x="259" y="384"/>
                  </a:cubicBezTo>
                  <a:lnTo>
                    <a:pt x="1034" y="384"/>
                  </a:lnTo>
                  <a:cubicBezTo>
                    <a:pt x="1292" y="384"/>
                    <a:pt x="1292" y="1"/>
                    <a:pt x="1034"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14035;p63"/>
            <p:cNvSpPr/>
            <p:nvPr/>
          </p:nvSpPr>
          <p:spPr>
            <a:xfrm>
              <a:off x="921560" y="2561756"/>
              <a:ext cx="33954" cy="10084"/>
            </a:xfrm>
            <a:custGeom>
              <a:avLst/>
              <a:gdLst/>
              <a:ahLst/>
              <a:cxnLst/>
              <a:rect l="l" t="t" r="r" b="b"/>
              <a:pathLst>
                <a:path w="1293" h="384" extrusionOk="0">
                  <a:moveTo>
                    <a:pt x="259" y="0"/>
                  </a:moveTo>
                  <a:cubicBezTo>
                    <a:pt x="0" y="0"/>
                    <a:pt x="0" y="383"/>
                    <a:pt x="259" y="383"/>
                  </a:cubicBezTo>
                  <a:lnTo>
                    <a:pt x="1034" y="383"/>
                  </a:lnTo>
                  <a:cubicBezTo>
                    <a:pt x="1292" y="383"/>
                    <a:pt x="1292" y="0"/>
                    <a:pt x="103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4036;p63"/>
            <p:cNvSpPr/>
            <p:nvPr/>
          </p:nvSpPr>
          <p:spPr>
            <a:xfrm>
              <a:off x="1145479" y="2501437"/>
              <a:ext cx="33954" cy="10084"/>
            </a:xfrm>
            <a:custGeom>
              <a:avLst/>
              <a:gdLst/>
              <a:ahLst/>
              <a:cxnLst/>
              <a:rect l="l" t="t" r="r" b="b"/>
              <a:pathLst>
                <a:path w="1293" h="384" extrusionOk="0">
                  <a:moveTo>
                    <a:pt x="1043" y="0"/>
                  </a:moveTo>
                  <a:cubicBezTo>
                    <a:pt x="1040" y="0"/>
                    <a:pt x="1037" y="0"/>
                    <a:pt x="1034" y="0"/>
                  </a:cubicBezTo>
                  <a:lnTo>
                    <a:pt x="259" y="0"/>
                  </a:lnTo>
                  <a:cubicBezTo>
                    <a:pt x="0" y="0"/>
                    <a:pt x="0" y="383"/>
                    <a:pt x="259" y="383"/>
                  </a:cubicBezTo>
                  <a:lnTo>
                    <a:pt x="1034" y="383"/>
                  </a:lnTo>
                  <a:cubicBezTo>
                    <a:pt x="1289" y="383"/>
                    <a:pt x="1292" y="0"/>
                    <a:pt x="1043"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4037;p63"/>
            <p:cNvSpPr/>
            <p:nvPr/>
          </p:nvSpPr>
          <p:spPr>
            <a:xfrm>
              <a:off x="1145479" y="2531583"/>
              <a:ext cx="33954" cy="10084"/>
            </a:xfrm>
            <a:custGeom>
              <a:avLst/>
              <a:gdLst/>
              <a:ahLst/>
              <a:cxnLst/>
              <a:rect l="l" t="t" r="r" b="b"/>
              <a:pathLst>
                <a:path w="1293" h="384" extrusionOk="0">
                  <a:moveTo>
                    <a:pt x="259" y="1"/>
                  </a:moveTo>
                  <a:cubicBezTo>
                    <a:pt x="0" y="1"/>
                    <a:pt x="0" y="384"/>
                    <a:pt x="259" y="384"/>
                  </a:cubicBezTo>
                  <a:lnTo>
                    <a:pt x="1034" y="384"/>
                  </a:lnTo>
                  <a:cubicBezTo>
                    <a:pt x="1292" y="384"/>
                    <a:pt x="1292" y="1"/>
                    <a:pt x="1034"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4038;p63"/>
            <p:cNvSpPr/>
            <p:nvPr/>
          </p:nvSpPr>
          <p:spPr>
            <a:xfrm>
              <a:off x="1145479" y="2561756"/>
              <a:ext cx="33954" cy="10084"/>
            </a:xfrm>
            <a:custGeom>
              <a:avLst/>
              <a:gdLst/>
              <a:ahLst/>
              <a:cxnLst/>
              <a:rect l="l" t="t" r="r" b="b"/>
              <a:pathLst>
                <a:path w="1293" h="384" extrusionOk="0">
                  <a:moveTo>
                    <a:pt x="259" y="0"/>
                  </a:moveTo>
                  <a:cubicBezTo>
                    <a:pt x="0" y="0"/>
                    <a:pt x="0" y="383"/>
                    <a:pt x="259" y="383"/>
                  </a:cubicBezTo>
                  <a:lnTo>
                    <a:pt x="1034" y="383"/>
                  </a:lnTo>
                  <a:cubicBezTo>
                    <a:pt x="1292" y="383"/>
                    <a:pt x="1292" y="0"/>
                    <a:pt x="103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4039;p63"/>
            <p:cNvSpPr/>
            <p:nvPr/>
          </p:nvSpPr>
          <p:spPr>
            <a:xfrm>
              <a:off x="1034399" y="2501437"/>
              <a:ext cx="33692" cy="10084"/>
            </a:xfrm>
            <a:custGeom>
              <a:avLst/>
              <a:gdLst/>
              <a:ahLst/>
              <a:cxnLst/>
              <a:rect l="l" t="t" r="r" b="b"/>
              <a:pathLst>
                <a:path w="1283" h="384" extrusionOk="0">
                  <a:moveTo>
                    <a:pt x="259" y="0"/>
                  </a:moveTo>
                  <a:cubicBezTo>
                    <a:pt x="0" y="0"/>
                    <a:pt x="0" y="383"/>
                    <a:pt x="259" y="383"/>
                  </a:cubicBezTo>
                  <a:lnTo>
                    <a:pt x="1034" y="383"/>
                  </a:lnTo>
                  <a:cubicBezTo>
                    <a:pt x="1283" y="383"/>
                    <a:pt x="1283" y="0"/>
                    <a:pt x="103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4040;p63"/>
            <p:cNvSpPr/>
            <p:nvPr/>
          </p:nvSpPr>
          <p:spPr>
            <a:xfrm>
              <a:off x="1034399" y="2531583"/>
              <a:ext cx="33692" cy="10084"/>
            </a:xfrm>
            <a:custGeom>
              <a:avLst/>
              <a:gdLst/>
              <a:ahLst/>
              <a:cxnLst/>
              <a:rect l="l" t="t" r="r" b="b"/>
              <a:pathLst>
                <a:path w="1283" h="384" extrusionOk="0">
                  <a:moveTo>
                    <a:pt x="259" y="1"/>
                  </a:moveTo>
                  <a:cubicBezTo>
                    <a:pt x="0" y="1"/>
                    <a:pt x="0" y="384"/>
                    <a:pt x="259" y="384"/>
                  </a:cubicBezTo>
                  <a:lnTo>
                    <a:pt x="1034" y="384"/>
                  </a:lnTo>
                  <a:cubicBezTo>
                    <a:pt x="1283" y="384"/>
                    <a:pt x="1283" y="1"/>
                    <a:pt x="1034"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4041;p63"/>
            <p:cNvSpPr/>
            <p:nvPr/>
          </p:nvSpPr>
          <p:spPr>
            <a:xfrm>
              <a:off x="1034399" y="2561756"/>
              <a:ext cx="33692" cy="10084"/>
            </a:xfrm>
            <a:custGeom>
              <a:avLst/>
              <a:gdLst/>
              <a:ahLst/>
              <a:cxnLst/>
              <a:rect l="l" t="t" r="r" b="b"/>
              <a:pathLst>
                <a:path w="1283" h="384" extrusionOk="0">
                  <a:moveTo>
                    <a:pt x="259" y="0"/>
                  </a:moveTo>
                  <a:cubicBezTo>
                    <a:pt x="0" y="0"/>
                    <a:pt x="0" y="383"/>
                    <a:pt x="259" y="383"/>
                  </a:cubicBezTo>
                  <a:lnTo>
                    <a:pt x="1034" y="383"/>
                  </a:lnTo>
                  <a:cubicBezTo>
                    <a:pt x="1283" y="383"/>
                    <a:pt x="1283" y="0"/>
                    <a:pt x="103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 name="Google Shape;13577;p63"/>
          <p:cNvGrpSpPr/>
          <p:nvPr/>
        </p:nvGrpSpPr>
        <p:grpSpPr>
          <a:xfrm>
            <a:off x="405919" y="4338272"/>
            <a:ext cx="441695" cy="575917"/>
            <a:chOff x="4066510" y="2422342"/>
            <a:chExt cx="206876" cy="348470"/>
          </a:xfrm>
        </p:grpSpPr>
        <p:sp>
          <p:nvSpPr>
            <p:cNvPr id="441" name="Google Shape;13578;p63"/>
            <p:cNvSpPr/>
            <p:nvPr/>
          </p:nvSpPr>
          <p:spPr>
            <a:xfrm>
              <a:off x="4093662" y="2737934"/>
              <a:ext cx="152334" cy="11082"/>
            </a:xfrm>
            <a:custGeom>
              <a:avLst/>
              <a:gdLst/>
              <a:ahLst/>
              <a:cxnLst/>
              <a:rect l="l" t="t" r="r" b="b"/>
              <a:pathLst>
                <a:path w="5801" h="422" extrusionOk="0">
                  <a:moveTo>
                    <a:pt x="0" y="0"/>
                  </a:moveTo>
                  <a:lnTo>
                    <a:pt x="0" y="421"/>
                  </a:lnTo>
                  <a:lnTo>
                    <a:pt x="5800" y="421"/>
                  </a:lnTo>
                  <a:lnTo>
                    <a:pt x="5800"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3579;p63"/>
            <p:cNvSpPr/>
            <p:nvPr/>
          </p:nvSpPr>
          <p:spPr>
            <a:xfrm>
              <a:off x="4164538" y="2422342"/>
              <a:ext cx="10819" cy="348286"/>
            </a:xfrm>
            <a:custGeom>
              <a:avLst/>
              <a:gdLst/>
              <a:ahLst/>
              <a:cxnLst/>
              <a:rect l="l" t="t" r="r" b="b"/>
              <a:pathLst>
                <a:path w="412" h="13263" extrusionOk="0">
                  <a:moveTo>
                    <a:pt x="206" y="0"/>
                  </a:moveTo>
                  <a:cubicBezTo>
                    <a:pt x="103" y="0"/>
                    <a:pt x="0" y="70"/>
                    <a:pt x="0" y="208"/>
                  </a:cubicBezTo>
                  <a:lnTo>
                    <a:pt x="0" y="13061"/>
                  </a:lnTo>
                  <a:cubicBezTo>
                    <a:pt x="0" y="13176"/>
                    <a:pt x="86" y="13262"/>
                    <a:pt x="201" y="13262"/>
                  </a:cubicBezTo>
                  <a:cubicBezTo>
                    <a:pt x="316" y="13262"/>
                    <a:pt x="412" y="13176"/>
                    <a:pt x="412" y="13061"/>
                  </a:cubicBezTo>
                  <a:lnTo>
                    <a:pt x="412" y="208"/>
                  </a:lnTo>
                  <a:cubicBezTo>
                    <a:pt x="412" y="70"/>
                    <a:pt x="309" y="0"/>
                    <a:pt x="206"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3580;p63"/>
            <p:cNvSpPr/>
            <p:nvPr/>
          </p:nvSpPr>
          <p:spPr>
            <a:xfrm>
              <a:off x="4082344" y="2645657"/>
              <a:ext cx="33823" cy="125155"/>
            </a:xfrm>
            <a:custGeom>
              <a:avLst/>
              <a:gdLst/>
              <a:ahLst/>
              <a:cxnLst/>
              <a:rect l="l" t="t" r="r" b="b"/>
              <a:pathLst>
                <a:path w="1288" h="4766" extrusionOk="0">
                  <a:moveTo>
                    <a:pt x="1051" y="0"/>
                  </a:moveTo>
                  <a:cubicBezTo>
                    <a:pt x="962" y="0"/>
                    <a:pt x="873" y="54"/>
                    <a:pt x="853" y="174"/>
                  </a:cubicBezTo>
                  <a:lnTo>
                    <a:pt x="20" y="4519"/>
                  </a:lnTo>
                  <a:cubicBezTo>
                    <a:pt x="1" y="4634"/>
                    <a:pt x="77" y="4739"/>
                    <a:pt x="183" y="4758"/>
                  </a:cubicBezTo>
                  <a:cubicBezTo>
                    <a:pt x="192" y="4763"/>
                    <a:pt x="199" y="4765"/>
                    <a:pt x="207" y="4765"/>
                  </a:cubicBezTo>
                  <a:cubicBezTo>
                    <a:pt x="214" y="4765"/>
                    <a:pt x="221" y="4763"/>
                    <a:pt x="230" y="4758"/>
                  </a:cubicBezTo>
                  <a:cubicBezTo>
                    <a:pt x="326" y="4758"/>
                    <a:pt x="403" y="4691"/>
                    <a:pt x="431" y="4605"/>
                  </a:cubicBezTo>
                  <a:lnTo>
                    <a:pt x="1254" y="251"/>
                  </a:lnTo>
                  <a:cubicBezTo>
                    <a:pt x="1287" y="93"/>
                    <a:pt x="1169" y="0"/>
                    <a:pt x="1051"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3581;p63"/>
            <p:cNvSpPr/>
            <p:nvPr/>
          </p:nvSpPr>
          <p:spPr>
            <a:xfrm>
              <a:off x="4223623" y="2645578"/>
              <a:ext cx="33665" cy="125050"/>
            </a:xfrm>
            <a:custGeom>
              <a:avLst/>
              <a:gdLst/>
              <a:ahLst/>
              <a:cxnLst/>
              <a:rect l="l" t="t" r="r" b="b"/>
              <a:pathLst>
                <a:path w="1282" h="4762" extrusionOk="0">
                  <a:moveTo>
                    <a:pt x="237" y="1"/>
                  </a:moveTo>
                  <a:cubicBezTo>
                    <a:pt x="120" y="1"/>
                    <a:pt x="1" y="91"/>
                    <a:pt x="28" y="244"/>
                  </a:cubicBezTo>
                  <a:lnTo>
                    <a:pt x="861" y="4599"/>
                  </a:lnTo>
                  <a:cubicBezTo>
                    <a:pt x="880" y="4694"/>
                    <a:pt x="966" y="4761"/>
                    <a:pt x="1062" y="4761"/>
                  </a:cubicBezTo>
                  <a:lnTo>
                    <a:pt x="1100" y="4761"/>
                  </a:lnTo>
                  <a:cubicBezTo>
                    <a:pt x="1215" y="4732"/>
                    <a:pt x="1282" y="4627"/>
                    <a:pt x="1263" y="4522"/>
                  </a:cubicBezTo>
                  <a:lnTo>
                    <a:pt x="440" y="167"/>
                  </a:lnTo>
                  <a:cubicBezTo>
                    <a:pt x="415" y="52"/>
                    <a:pt x="326" y="1"/>
                    <a:pt x="237"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3582;p63"/>
            <p:cNvSpPr/>
            <p:nvPr/>
          </p:nvSpPr>
          <p:spPr>
            <a:xfrm>
              <a:off x="4164538" y="2645447"/>
              <a:ext cx="10819" cy="21875"/>
            </a:xfrm>
            <a:custGeom>
              <a:avLst/>
              <a:gdLst/>
              <a:ahLst/>
              <a:cxnLst/>
              <a:rect l="l" t="t" r="r" b="b"/>
              <a:pathLst>
                <a:path w="412" h="833" extrusionOk="0">
                  <a:moveTo>
                    <a:pt x="0" y="0"/>
                  </a:moveTo>
                  <a:lnTo>
                    <a:pt x="0" y="833"/>
                  </a:lnTo>
                  <a:lnTo>
                    <a:pt x="412" y="833"/>
                  </a:lnTo>
                  <a:lnTo>
                    <a:pt x="412" y="0"/>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3583;p63"/>
            <p:cNvSpPr/>
            <p:nvPr/>
          </p:nvSpPr>
          <p:spPr>
            <a:xfrm>
              <a:off x="4101462" y="2645604"/>
              <a:ext cx="14601" cy="21717"/>
            </a:xfrm>
            <a:custGeom>
              <a:avLst/>
              <a:gdLst/>
              <a:ahLst/>
              <a:cxnLst/>
              <a:rect l="l" t="t" r="r" b="b"/>
              <a:pathLst>
                <a:path w="556" h="827" extrusionOk="0">
                  <a:moveTo>
                    <a:pt x="325" y="1"/>
                  </a:moveTo>
                  <a:cubicBezTo>
                    <a:pt x="226" y="1"/>
                    <a:pt x="141" y="65"/>
                    <a:pt x="125" y="166"/>
                  </a:cubicBezTo>
                  <a:lnTo>
                    <a:pt x="0" y="827"/>
                  </a:lnTo>
                  <a:lnTo>
                    <a:pt x="421" y="827"/>
                  </a:lnTo>
                  <a:lnTo>
                    <a:pt x="536" y="243"/>
                  </a:lnTo>
                  <a:cubicBezTo>
                    <a:pt x="555" y="128"/>
                    <a:pt x="479" y="23"/>
                    <a:pt x="364" y="4"/>
                  </a:cubicBezTo>
                  <a:cubicBezTo>
                    <a:pt x="351" y="2"/>
                    <a:pt x="338" y="1"/>
                    <a:pt x="325"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3584;p63"/>
            <p:cNvSpPr/>
            <p:nvPr/>
          </p:nvSpPr>
          <p:spPr>
            <a:xfrm>
              <a:off x="4223623" y="2645578"/>
              <a:ext cx="14811" cy="21743"/>
            </a:xfrm>
            <a:custGeom>
              <a:avLst/>
              <a:gdLst/>
              <a:ahLst/>
              <a:cxnLst/>
              <a:rect l="l" t="t" r="r" b="b"/>
              <a:pathLst>
                <a:path w="564" h="828" extrusionOk="0">
                  <a:moveTo>
                    <a:pt x="237" y="1"/>
                  </a:moveTo>
                  <a:cubicBezTo>
                    <a:pt x="120" y="1"/>
                    <a:pt x="1" y="91"/>
                    <a:pt x="28" y="244"/>
                  </a:cubicBezTo>
                  <a:lnTo>
                    <a:pt x="143" y="828"/>
                  </a:lnTo>
                  <a:lnTo>
                    <a:pt x="564" y="828"/>
                  </a:lnTo>
                  <a:lnTo>
                    <a:pt x="440" y="167"/>
                  </a:lnTo>
                  <a:cubicBezTo>
                    <a:pt x="415" y="52"/>
                    <a:pt x="326" y="1"/>
                    <a:pt x="237"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3585;p63"/>
            <p:cNvSpPr/>
            <p:nvPr/>
          </p:nvSpPr>
          <p:spPr>
            <a:xfrm>
              <a:off x="4077329" y="2460471"/>
              <a:ext cx="185002" cy="196057"/>
            </a:xfrm>
            <a:custGeom>
              <a:avLst/>
              <a:gdLst/>
              <a:ahLst/>
              <a:cxnLst/>
              <a:rect l="l" t="t" r="r" b="b"/>
              <a:pathLst>
                <a:path w="7045" h="7466" extrusionOk="0">
                  <a:moveTo>
                    <a:pt x="0" y="1"/>
                  </a:moveTo>
                  <a:lnTo>
                    <a:pt x="0" y="7255"/>
                  </a:lnTo>
                  <a:cubicBezTo>
                    <a:pt x="0" y="7370"/>
                    <a:pt x="96" y="7465"/>
                    <a:pt x="211" y="7465"/>
                  </a:cubicBezTo>
                  <a:lnTo>
                    <a:pt x="6843" y="7465"/>
                  </a:lnTo>
                  <a:cubicBezTo>
                    <a:pt x="6958" y="7465"/>
                    <a:pt x="7044" y="7370"/>
                    <a:pt x="7044" y="7255"/>
                  </a:cubicBezTo>
                  <a:lnTo>
                    <a:pt x="7044"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3586;p63"/>
            <p:cNvSpPr/>
            <p:nvPr/>
          </p:nvSpPr>
          <p:spPr>
            <a:xfrm>
              <a:off x="4077329" y="2460471"/>
              <a:ext cx="185002" cy="16360"/>
            </a:xfrm>
            <a:custGeom>
              <a:avLst/>
              <a:gdLst/>
              <a:ahLst/>
              <a:cxnLst/>
              <a:rect l="l" t="t" r="r" b="b"/>
              <a:pathLst>
                <a:path w="7045" h="623" extrusionOk="0">
                  <a:moveTo>
                    <a:pt x="0" y="1"/>
                  </a:moveTo>
                  <a:lnTo>
                    <a:pt x="0" y="623"/>
                  </a:lnTo>
                  <a:lnTo>
                    <a:pt x="7044" y="623"/>
                  </a:lnTo>
                  <a:lnTo>
                    <a:pt x="7044"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3587;p63"/>
            <p:cNvSpPr/>
            <p:nvPr/>
          </p:nvSpPr>
          <p:spPr>
            <a:xfrm>
              <a:off x="4066510" y="2444137"/>
              <a:ext cx="206876" cy="21901"/>
            </a:xfrm>
            <a:custGeom>
              <a:avLst/>
              <a:gdLst/>
              <a:ahLst/>
              <a:cxnLst/>
              <a:rect l="l" t="t" r="r" b="b"/>
              <a:pathLst>
                <a:path w="7878" h="834" extrusionOk="0">
                  <a:moveTo>
                    <a:pt x="211" y="0"/>
                  </a:moveTo>
                  <a:cubicBezTo>
                    <a:pt x="97" y="0"/>
                    <a:pt x="1" y="96"/>
                    <a:pt x="1" y="211"/>
                  </a:cubicBezTo>
                  <a:lnTo>
                    <a:pt x="1" y="623"/>
                  </a:lnTo>
                  <a:cubicBezTo>
                    <a:pt x="1" y="737"/>
                    <a:pt x="97" y="833"/>
                    <a:pt x="211" y="833"/>
                  </a:cubicBezTo>
                  <a:lnTo>
                    <a:pt x="7667" y="833"/>
                  </a:lnTo>
                  <a:cubicBezTo>
                    <a:pt x="7781" y="833"/>
                    <a:pt x="7877" y="737"/>
                    <a:pt x="7877" y="623"/>
                  </a:cubicBezTo>
                  <a:lnTo>
                    <a:pt x="7877" y="211"/>
                  </a:lnTo>
                  <a:cubicBezTo>
                    <a:pt x="7877" y="96"/>
                    <a:pt x="7781" y="0"/>
                    <a:pt x="7667"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3588;p63"/>
            <p:cNvSpPr/>
            <p:nvPr/>
          </p:nvSpPr>
          <p:spPr>
            <a:xfrm>
              <a:off x="4094161" y="2508186"/>
              <a:ext cx="148185" cy="106563"/>
            </a:xfrm>
            <a:custGeom>
              <a:avLst/>
              <a:gdLst/>
              <a:ahLst/>
              <a:cxnLst/>
              <a:rect l="l" t="t" r="r" b="b"/>
              <a:pathLst>
                <a:path w="5643" h="4058" extrusionOk="0">
                  <a:moveTo>
                    <a:pt x="4309" y="1"/>
                  </a:moveTo>
                  <a:cubicBezTo>
                    <a:pt x="3969" y="1"/>
                    <a:pt x="3972" y="519"/>
                    <a:pt x="4318" y="519"/>
                  </a:cubicBezTo>
                  <a:cubicBezTo>
                    <a:pt x="4324" y="519"/>
                    <a:pt x="4330" y="519"/>
                    <a:pt x="4336" y="519"/>
                  </a:cubicBezTo>
                  <a:lnTo>
                    <a:pt x="4738" y="519"/>
                  </a:lnTo>
                  <a:lnTo>
                    <a:pt x="2987" y="2280"/>
                  </a:lnTo>
                  <a:lnTo>
                    <a:pt x="2594" y="1887"/>
                  </a:lnTo>
                  <a:cubicBezTo>
                    <a:pt x="2503" y="1796"/>
                    <a:pt x="2384" y="1751"/>
                    <a:pt x="2264" y="1751"/>
                  </a:cubicBezTo>
                  <a:cubicBezTo>
                    <a:pt x="2144" y="1751"/>
                    <a:pt x="2025" y="1796"/>
                    <a:pt x="1934" y="1887"/>
                  </a:cubicBezTo>
                  <a:lnTo>
                    <a:pt x="211" y="3600"/>
                  </a:lnTo>
                  <a:cubicBezTo>
                    <a:pt x="0" y="3782"/>
                    <a:pt x="182" y="4058"/>
                    <a:pt x="390" y="4058"/>
                  </a:cubicBezTo>
                  <a:cubicBezTo>
                    <a:pt x="456" y="4058"/>
                    <a:pt x="525" y="4031"/>
                    <a:pt x="584" y="3964"/>
                  </a:cubicBezTo>
                  <a:lnTo>
                    <a:pt x="2259" y="2280"/>
                  </a:lnTo>
                  <a:lnTo>
                    <a:pt x="2661" y="2672"/>
                  </a:lnTo>
                  <a:cubicBezTo>
                    <a:pt x="2752" y="2763"/>
                    <a:pt x="2872" y="2808"/>
                    <a:pt x="2991" y="2808"/>
                  </a:cubicBezTo>
                  <a:cubicBezTo>
                    <a:pt x="3111" y="2808"/>
                    <a:pt x="3231" y="2763"/>
                    <a:pt x="3321" y="2672"/>
                  </a:cubicBezTo>
                  <a:lnTo>
                    <a:pt x="5111" y="882"/>
                  </a:lnTo>
                  <a:lnTo>
                    <a:pt x="5111" y="1294"/>
                  </a:lnTo>
                  <a:cubicBezTo>
                    <a:pt x="5097" y="1476"/>
                    <a:pt x="5233" y="1567"/>
                    <a:pt x="5370" y="1567"/>
                  </a:cubicBezTo>
                  <a:cubicBezTo>
                    <a:pt x="5506" y="1567"/>
                    <a:pt x="5642" y="1476"/>
                    <a:pt x="5628" y="1294"/>
                  </a:cubicBezTo>
                  <a:lnTo>
                    <a:pt x="5628" y="260"/>
                  </a:lnTo>
                  <a:cubicBezTo>
                    <a:pt x="5628" y="117"/>
                    <a:pt x="5513" y="2"/>
                    <a:pt x="5370" y="2"/>
                  </a:cubicBezTo>
                  <a:lnTo>
                    <a:pt x="4336" y="2"/>
                  </a:lnTo>
                  <a:cubicBezTo>
                    <a:pt x="4327" y="1"/>
                    <a:pt x="4318" y="1"/>
                    <a:pt x="4309"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3589;p63"/>
            <p:cNvSpPr/>
            <p:nvPr/>
          </p:nvSpPr>
          <p:spPr>
            <a:xfrm>
              <a:off x="4066510" y="2454930"/>
              <a:ext cx="206876" cy="11108"/>
            </a:xfrm>
            <a:custGeom>
              <a:avLst/>
              <a:gdLst/>
              <a:ahLst/>
              <a:cxnLst/>
              <a:rect l="l" t="t" r="r" b="b"/>
              <a:pathLst>
                <a:path w="7878" h="423" extrusionOk="0">
                  <a:moveTo>
                    <a:pt x="211" y="1"/>
                  </a:moveTo>
                  <a:cubicBezTo>
                    <a:pt x="97" y="1"/>
                    <a:pt x="1" y="97"/>
                    <a:pt x="1" y="212"/>
                  </a:cubicBezTo>
                  <a:cubicBezTo>
                    <a:pt x="1" y="326"/>
                    <a:pt x="97" y="422"/>
                    <a:pt x="211" y="422"/>
                  </a:cubicBezTo>
                  <a:lnTo>
                    <a:pt x="7667" y="422"/>
                  </a:lnTo>
                  <a:cubicBezTo>
                    <a:pt x="7781" y="422"/>
                    <a:pt x="7877" y="326"/>
                    <a:pt x="7877" y="212"/>
                  </a:cubicBezTo>
                  <a:cubicBezTo>
                    <a:pt x="7877" y="97"/>
                    <a:pt x="7781" y="1"/>
                    <a:pt x="7667"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Rectangle 20"/>
          <p:cNvSpPr/>
          <p:nvPr/>
        </p:nvSpPr>
        <p:spPr>
          <a:xfrm>
            <a:off x="880938" y="2691619"/>
            <a:ext cx="1933543" cy="345736"/>
          </a:xfrm>
          <a:prstGeom prst="rect">
            <a:avLst/>
          </a:prstGeom>
        </p:spPr>
        <p:txBody>
          <a:bodyPr wrap="none">
            <a:spAutoFit/>
          </a:bodyPr>
          <a:lstStyle/>
          <a:p>
            <a:pPr lvl="0">
              <a:lnSpc>
                <a:spcPct val="115000"/>
              </a:lnSpc>
            </a:pPr>
            <a:r>
              <a:rPr lang="en-US" sz="1600" dirty="0">
                <a:solidFill>
                  <a:schemeClr val="accent1"/>
                </a:solidFill>
                <a:latin typeface="Barlow Semi Condensed" panose="020B0604020202020204" charset="0"/>
              </a:rPr>
              <a:t>Predictive Techniques</a:t>
            </a:r>
            <a:endParaRPr lang="en-US" sz="1600" dirty="0">
              <a:latin typeface="Barlow Semi Condensed" panose="020B0604020202020204" charset="0"/>
            </a:endParaRPr>
          </a:p>
        </p:txBody>
      </p:sp>
      <p:sp>
        <p:nvSpPr>
          <p:cNvPr id="22" name="Rectangle 21"/>
          <p:cNvSpPr/>
          <p:nvPr/>
        </p:nvSpPr>
        <p:spPr>
          <a:xfrm>
            <a:off x="914315" y="2967128"/>
            <a:ext cx="1988605" cy="954107"/>
          </a:xfrm>
          <a:prstGeom prst="rect">
            <a:avLst/>
          </a:prstGeom>
        </p:spPr>
        <p:txBody>
          <a:bodyPr wrap="square">
            <a:spAutoFit/>
          </a:bodyPr>
          <a:lstStyle/>
          <a:p>
            <a:r>
              <a:rPr lang="en-US" dirty="0">
                <a:latin typeface="Barlow Semi Condensed" panose="020B0604020202020204" charset="0"/>
              </a:rPr>
              <a:t>Based on the historical data, we may also endeavor to predict future trends or outcomes.</a:t>
            </a:r>
          </a:p>
        </p:txBody>
      </p:sp>
      <p:sp>
        <p:nvSpPr>
          <p:cNvPr id="23" name="Rectangle 22"/>
          <p:cNvSpPr/>
          <p:nvPr/>
        </p:nvSpPr>
        <p:spPr>
          <a:xfrm>
            <a:off x="3457578" y="2780687"/>
            <a:ext cx="3002745" cy="628890"/>
          </a:xfrm>
          <a:prstGeom prst="rect">
            <a:avLst/>
          </a:prstGeom>
        </p:spPr>
        <p:txBody>
          <a:bodyPr wrap="none">
            <a:spAutoFit/>
          </a:bodyPr>
          <a:lstStyle/>
          <a:p>
            <a:pPr lvl="0">
              <a:lnSpc>
                <a:spcPct val="115000"/>
              </a:lnSpc>
            </a:pPr>
            <a:endParaRPr lang="en-US" sz="1600" dirty="0">
              <a:solidFill>
                <a:schemeClr val="accent1"/>
              </a:solidFill>
              <a:latin typeface="Barlow Semi Condensed" panose="020B0604020202020204" charset="0"/>
            </a:endParaRPr>
          </a:p>
          <a:p>
            <a:pPr lvl="0">
              <a:lnSpc>
                <a:spcPct val="115000"/>
              </a:lnSpc>
            </a:pPr>
            <a:r>
              <a:rPr lang="en-US" sz="1600" dirty="0">
                <a:solidFill>
                  <a:schemeClr val="accent1"/>
                </a:solidFill>
                <a:latin typeface="Barlow Semi Condensed" panose="020B0604020202020204" charset="0"/>
              </a:rPr>
              <a:t>On-line Analytical Processing (OLAP)</a:t>
            </a:r>
            <a:endParaRPr lang="en-US" sz="1600" dirty="0">
              <a:latin typeface="Barlow Semi Condensed" panose="020B0604020202020204" charset="0"/>
            </a:endParaRPr>
          </a:p>
        </p:txBody>
      </p:sp>
      <p:sp>
        <p:nvSpPr>
          <p:cNvPr id="24" name="Rectangle 23"/>
          <p:cNvSpPr/>
          <p:nvPr/>
        </p:nvSpPr>
        <p:spPr>
          <a:xfrm>
            <a:off x="3711084" y="3335876"/>
            <a:ext cx="2874455" cy="954107"/>
          </a:xfrm>
          <a:prstGeom prst="rect">
            <a:avLst/>
          </a:prstGeom>
        </p:spPr>
        <p:txBody>
          <a:bodyPr wrap="square">
            <a:spAutoFit/>
          </a:bodyPr>
          <a:lstStyle/>
          <a:p>
            <a:r>
              <a:rPr lang="en-US" dirty="0">
                <a:latin typeface="Barlow Semi Condensed" panose="020B0604020202020204" charset="0"/>
              </a:rPr>
              <a:t>user can navigate to another OLAP cube to see the relations on another dimension(s). All the functionality is provided in real-time.</a:t>
            </a:r>
          </a:p>
        </p:txBody>
      </p:sp>
    </p:spTree>
    <p:extLst>
      <p:ext uri="{BB962C8B-B14F-4D97-AF65-F5344CB8AC3E}">
        <p14:creationId xmlns:p14="http://schemas.microsoft.com/office/powerpoint/2010/main" val="11430945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lvl="0"/>
            <a:r>
              <a:rPr lang="en-US" dirty="0"/>
              <a:t>BI tools (Python)</a:t>
            </a:r>
            <a:endParaRPr dirty="0"/>
          </a:p>
        </p:txBody>
      </p:sp>
      <p:pic>
        <p:nvPicPr>
          <p:cNvPr id="1026" name="Picture 2" descr="Benefits &amp;amp; features of python |Advantages &amp;amp; disadvantages of python | Python,  Python programming, Tr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25" y="1419373"/>
            <a:ext cx="4479852" cy="318157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06326" y="1038150"/>
            <a:ext cx="4533014" cy="3970318"/>
          </a:xfrm>
          <a:prstGeom prst="rect">
            <a:avLst/>
          </a:prstGeom>
        </p:spPr>
        <p:txBody>
          <a:bodyPr wrap="square">
            <a:spAutoFit/>
          </a:bodyPr>
          <a:lstStyle/>
          <a:p>
            <a:r>
              <a:rPr lang="en-US" dirty="0">
                <a:latin typeface="Barlow Semi Condensed" panose="020B0604020202020204" charset="0"/>
              </a:rPr>
              <a:t>Guido Van Rossum designed Python, a sophisticated, high-level, object-oriented programming language. It's simple to pick up and is quickly becoming one of the finest beginning programming languages for beginners. Python employs automatic memory allocation and is totally dynamically typed. Python features sophisticated high-level data structures and an object-oriented programming paradigm that is both easy and effective. Python's command syntax is a significant benefit, since its clarity, ease of comprehension, and flexible typing make it a perfect language for scripting and application development across a wide range of sectors and platforms.</a:t>
            </a:r>
          </a:p>
          <a:p>
            <a:endParaRPr lang="en-US" dirty="0">
              <a:latin typeface="Barlow Semi Condensed" panose="020B0604020202020204" charset="0"/>
            </a:endParaRPr>
          </a:p>
          <a:p>
            <a:r>
              <a:rPr lang="en-US" dirty="0">
                <a:latin typeface="Barlow Semi Condensed" panose="020B0604020202020204" charset="0"/>
              </a:rPr>
              <a:t>There are many libraries in Python for numerical science and computing, such as </a:t>
            </a:r>
            <a:r>
              <a:rPr lang="en-US" dirty="0" err="1">
                <a:latin typeface="Barlow Semi Condensed" panose="020B0604020202020204" charset="0"/>
              </a:rPr>
              <a:t>SciPy</a:t>
            </a:r>
            <a:r>
              <a:rPr lang="en-US" dirty="0">
                <a:latin typeface="Barlow Semi Condensed" panose="020B0604020202020204" charset="0"/>
              </a:rPr>
              <a:t> and </a:t>
            </a:r>
            <a:r>
              <a:rPr lang="en-US" dirty="0" err="1">
                <a:latin typeface="Barlow Semi Condensed" panose="020B0604020202020204" charset="0"/>
              </a:rPr>
              <a:t>NumPy</a:t>
            </a:r>
            <a:r>
              <a:rPr lang="en-US" dirty="0">
                <a:latin typeface="Barlow Semi Condensed" panose="020B0604020202020204" charset="0"/>
              </a:rPr>
              <a:t>, which are used for general purposes in computing. And, there are specific libraries like: </a:t>
            </a:r>
            <a:r>
              <a:rPr lang="en-US" dirty="0" err="1">
                <a:latin typeface="Barlow Semi Condensed" panose="020B0604020202020204" charset="0"/>
              </a:rPr>
              <a:t>EarthPy</a:t>
            </a:r>
            <a:r>
              <a:rPr lang="en-US" dirty="0">
                <a:latin typeface="Barlow Semi Condensed" panose="020B0604020202020204" charset="0"/>
              </a:rPr>
              <a:t> for earth science, </a:t>
            </a:r>
            <a:r>
              <a:rPr lang="en-US" dirty="0" err="1">
                <a:latin typeface="Barlow Semi Condensed" panose="020B0604020202020204" charset="0"/>
              </a:rPr>
              <a:t>AstroPy</a:t>
            </a:r>
            <a:r>
              <a:rPr lang="en-US" dirty="0">
                <a:latin typeface="Barlow Semi Condensed" panose="020B0604020202020204" charset="0"/>
              </a:rPr>
              <a:t> for Astronomy,... In addition, Python is also widely used in machine learning, data mining and deep learning.</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lvl="0"/>
            <a:r>
              <a:rPr lang="en-US" dirty="0"/>
              <a:t>BI tools (tableau)</a:t>
            </a:r>
            <a:endParaRPr dirty="0"/>
          </a:p>
        </p:txBody>
      </p:sp>
      <p:pic>
        <p:nvPicPr>
          <p:cNvPr id="2050" name="Picture 2" descr="What is Tableau? - A guide and tutorial for analys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5148" y="1899423"/>
            <a:ext cx="3118261" cy="14709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80753" y="1038150"/>
            <a:ext cx="8552122" cy="2031325"/>
          </a:xfrm>
          <a:prstGeom prst="rect">
            <a:avLst/>
          </a:prstGeom>
        </p:spPr>
        <p:txBody>
          <a:bodyPr wrap="square">
            <a:spAutoFit/>
          </a:bodyPr>
          <a:lstStyle/>
          <a:p>
            <a:r>
              <a:rPr lang="en-US" dirty="0">
                <a:latin typeface="Barlow Semi Condensed" panose="020B0604020202020204" charset="0"/>
              </a:rPr>
              <a:t>Tableau is a software created by a company of the same name in Washington, USA. This software is popularly used in the field of Business Intelligence. This software deals with data visualization, allowing developers to visually represent the data and information they collect. In this way, it makes the process of studying numerical data and drawing conclusions easier and smoother. They come in the format of dashboards and sheets.</a:t>
            </a:r>
          </a:p>
          <a:p>
            <a:endParaRPr lang="en-US" dirty="0">
              <a:latin typeface="Barlow Semi Condensed" panose="020B0604020202020204" charset="0"/>
            </a:endParaRPr>
          </a:p>
          <a:p>
            <a:r>
              <a:rPr lang="en-US" dirty="0">
                <a:latin typeface="Barlow Semi Condensed" panose="020B0604020202020204" charset="0"/>
              </a:rPr>
              <a:t>The three most prominent features of Tableau are:</a:t>
            </a:r>
          </a:p>
          <a:p>
            <a:r>
              <a:rPr lang="en-US" dirty="0">
                <a:latin typeface="Barlow Semi Condensed" panose="020B0604020202020204" charset="0"/>
              </a:rPr>
              <a:t>Real-time data analysis</a:t>
            </a:r>
          </a:p>
          <a:p>
            <a:r>
              <a:rPr lang="en-US" dirty="0">
                <a:latin typeface="Barlow Semi Condensed" panose="020B0604020202020204" charset="0"/>
              </a:rPr>
              <a:t>Combine data</a:t>
            </a:r>
          </a:p>
          <a:p>
            <a:r>
              <a:rPr lang="en-US" dirty="0">
                <a:latin typeface="Barlow Semi Condensed" panose="020B0604020202020204" charset="0"/>
              </a:rPr>
              <a:t>Data Collaboration</a:t>
            </a:r>
          </a:p>
        </p:txBody>
      </p:sp>
      <p:sp>
        <p:nvSpPr>
          <p:cNvPr id="3" name="Rectangle 2"/>
          <p:cNvSpPr/>
          <p:nvPr/>
        </p:nvSpPr>
        <p:spPr>
          <a:xfrm>
            <a:off x="88604" y="3256968"/>
            <a:ext cx="8254410" cy="1815882"/>
          </a:xfrm>
          <a:prstGeom prst="rect">
            <a:avLst/>
          </a:prstGeom>
        </p:spPr>
        <p:txBody>
          <a:bodyPr wrap="square">
            <a:spAutoFit/>
          </a:bodyPr>
          <a:lstStyle/>
          <a:p>
            <a:pPr marL="285750" indent="-285750">
              <a:buFont typeface="Arial" panose="020B0604020202020204" pitchFamily="34" charset="0"/>
              <a:buChar char="•"/>
            </a:pPr>
            <a:r>
              <a:rPr lang="en-US" dirty="0">
                <a:latin typeface="Barlow Semi Condensed" panose="020B0604020202020204" charset="0"/>
              </a:rPr>
              <a:t>Tableau aids in the objective presentation of data. Simultaneously, this program assists users in making the most accurate trend forecasts. Algorithm-based analysis is used to do this. Tableau then builds a foundation to assist users in making the best decisions possible. The program aids in the retrieval of data in both raw and visualized formats.</a:t>
            </a:r>
          </a:p>
          <a:p>
            <a:pPr marL="285750" indent="-285750">
              <a:buFont typeface="Arial" panose="020B0604020202020204" pitchFamily="34" charset="0"/>
              <a:buChar char="•"/>
            </a:pPr>
            <a:r>
              <a:rPr lang="en-US" dirty="0">
                <a:latin typeface="Barlow Semi Condensed" panose="020B0604020202020204" charset="0"/>
              </a:rPr>
              <a:t>Tableau gives users a lot of help when it comes to showing data on a map. This program stores a variety of data, including postal codes, location names, contact information, and so on. In addition, visual representations of the maps will be provided, such as a flow map, a heat map, a secret map score, and so on.</a:t>
            </a:r>
          </a:p>
          <a:p>
            <a:pPr marL="285750" indent="-285750">
              <a:buFont typeface="Arial" panose="020B0604020202020204" pitchFamily="34" charset="0"/>
              <a:buChar char="•"/>
            </a:pPr>
            <a:r>
              <a:rPr lang="en-US" dirty="0">
                <a:latin typeface="Barlow Semi Condensed" panose="020B0604020202020204" charset="0"/>
              </a:rPr>
              <a:t>Tableau software can handle a variety of data sources, including cloud data, SQL and NoSQL data, files, and so on.</a:t>
            </a:r>
          </a:p>
        </p:txBody>
      </p:sp>
    </p:spTree>
    <p:extLst>
      <p:ext uri="{BB962C8B-B14F-4D97-AF65-F5344CB8AC3E}">
        <p14:creationId xmlns:p14="http://schemas.microsoft.com/office/powerpoint/2010/main" val="18477567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639726" y="253479"/>
            <a:ext cx="3200400" cy="804600"/>
          </a:xfrm>
          <a:prstGeom prst="rect">
            <a:avLst/>
          </a:prstGeom>
        </p:spPr>
        <p:txBody>
          <a:bodyPr spcFirstLastPara="1" wrap="square" lIns="91425" tIns="91425" rIns="91425" bIns="91425" anchor="ctr" anchorCtr="0">
            <a:noAutofit/>
          </a:bodyPr>
          <a:lstStyle/>
          <a:p>
            <a:pPr lvl="0"/>
            <a:r>
              <a:rPr lang="en-US" sz="4800" dirty="0"/>
              <a:t>Datasets</a:t>
            </a:r>
            <a:endParaRPr sz="4700" dirty="0"/>
          </a:p>
        </p:txBody>
      </p:sp>
      <p:sp>
        <p:nvSpPr>
          <p:cNvPr id="2157" name="Google Shape;2157;p38"/>
          <p:cNvSpPr txBox="1">
            <a:spLocks noGrp="1"/>
          </p:cNvSpPr>
          <p:nvPr>
            <p:ph type="subTitle" idx="1"/>
          </p:nvPr>
        </p:nvSpPr>
        <p:spPr>
          <a:xfrm>
            <a:off x="1930170" y="1058079"/>
            <a:ext cx="5293590" cy="3346812"/>
          </a:xfrm>
          <a:prstGeom prst="rect">
            <a:avLst/>
          </a:prstGeom>
        </p:spPr>
        <p:txBody>
          <a:bodyPr spcFirstLastPara="1" wrap="square" lIns="91425" tIns="91425" rIns="91425" bIns="91425" anchor="t" anchorCtr="0">
            <a:noAutofit/>
          </a:bodyPr>
          <a:lstStyle/>
          <a:p>
            <a:pPr lvl="0"/>
            <a:r>
              <a:rPr lang="en-US" dirty="0" smtClean="0"/>
              <a:t>The </a:t>
            </a:r>
            <a:r>
              <a:rPr lang="en-US" dirty="0"/>
              <a:t>data in our dataset is about a successful online fashion store with more than 9 million registered users. This dataset includes </a:t>
            </a:r>
            <a:r>
              <a:rPr lang="en-US" dirty="0" err="1"/>
              <a:t>identifierHash</a:t>
            </a:r>
            <a:r>
              <a:rPr lang="en-US" dirty="0"/>
              <a:t>, type, country, language, </a:t>
            </a:r>
            <a:r>
              <a:rPr lang="en-US" dirty="0" err="1"/>
              <a:t>socialNbFollowers</a:t>
            </a:r>
            <a:r>
              <a:rPr lang="en-US" dirty="0"/>
              <a:t>, </a:t>
            </a:r>
            <a:r>
              <a:rPr lang="en-US" dirty="0" err="1"/>
              <a:t>socialNbFollows</a:t>
            </a:r>
            <a:r>
              <a:rPr lang="en-US" dirty="0"/>
              <a:t>, </a:t>
            </a:r>
            <a:r>
              <a:rPr lang="en-US" dirty="0" err="1"/>
              <a:t>socialProductsLiked</a:t>
            </a:r>
            <a:r>
              <a:rPr lang="en-US" dirty="0"/>
              <a:t>, </a:t>
            </a:r>
            <a:r>
              <a:rPr lang="en-US" dirty="0" err="1"/>
              <a:t>productsListed</a:t>
            </a:r>
            <a:r>
              <a:rPr lang="en-US" dirty="0"/>
              <a:t>, </a:t>
            </a:r>
            <a:r>
              <a:rPr lang="en-US" dirty="0" err="1"/>
              <a:t>productsSold</a:t>
            </a:r>
            <a:r>
              <a:rPr lang="en-US" dirty="0"/>
              <a:t>, </a:t>
            </a:r>
            <a:r>
              <a:rPr lang="en-US" dirty="0" err="1"/>
              <a:t>productsPassRate</a:t>
            </a:r>
            <a:r>
              <a:rPr lang="en-US" dirty="0"/>
              <a:t>, </a:t>
            </a:r>
            <a:r>
              <a:rPr lang="en-US" dirty="0" err="1"/>
              <a:t>productsWished</a:t>
            </a:r>
            <a:r>
              <a:rPr lang="en-US" dirty="0"/>
              <a:t>, </a:t>
            </a:r>
            <a:r>
              <a:rPr lang="en-US" dirty="0" err="1"/>
              <a:t>productsBought</a:t>
            </a:r>
            <a:r>
              <a:rPr lang="en-US" dirty="0"/>
              <a:t>, gender, </a:t>
            </a:r>
            <a:r>
              <a:rPr lang="en-US" dirty="0" err="1"/>
              <a:t>civilityGenderId</a:t>
            </a:r>
            <a:r>
              <a:rPr lang="en-US" dirty="0"/>
              <a:t>, </a:t>
            </a:r>
            <a:r>
              <a:rPr lang="en-US" dirty="0" err="1"/>
              <a:t>civilityTitle</a:t>
            </a:r>
            <a:r>
              <a:rPr lang="en-US" dirty="0"/>
              <a:t>, </a:t>
            </a:r>
            <a:r>
              <a:rPr lang="en-US" dirty="0" err="1"/>
              <a:t>hasAnyApp</a:t>
            </a:r>
            <a:r>
              <a:rPr lang="en-US" dirty="0"/>
              <a:t>, </a:t>
            </a:r>
            <a:r>
              <a:rPr lang="en-US" dirty="0" err="1"/>
              <a:t>hasAndroidApp,hasIosApp</a:t>
            </a:r>
            <a:r>
              <a:rPr lang="en-US" dirty="0"/>
              <a:t>, </a:t>
            </a:r>
            <a:r>
              <a:rPr lang="en-US" dirty="0" err="1"/>
              <a:t>seniorLastLogin</a:t>
            </a:r>
            <a:r>
              <a:rPr lang="en-US" dirty="0"/>
              <a:t>, </a:t>
            </a:r>
            <a:r>
              <a:rPr lang="en-US" dirty="0" err="1"/>
              <a:t>daysSince</a:t>
            </a:r>
            <a:r>
              <a:rPr lang="en-US" dirty="0"/>
              <a:t> </a:t>
            </a:r>
            <a:r>
              <a:rPr lang="en-US" dirty="0" err="1"/>
              <a:t>seniorityAsYears</a:t>
            </a:r>
            <a:r>
              <a:rPr lang="en-US" dirty="0"/>
              <a:t>, </a:t>
            </a:r>
            <a:r>
              <a:rPr lang="en-US" dirty="0" err="1"/>
              <a:t>countryCode</a:t>
            </a:r>
            <a:r>
              <a:rPr lang="en-US" dirty="0"/>
              <a:t>. However, this dataset still needs editing. First we will remove 3 columns: type, </a:t>
            </a:r>
            <a:r>
              <a:rPr lang="en-US" dirty="0" err="1"/>
              <a:t>identifierHash,civilityGenderId</a:t>
            </a:r>
            <a:r>
              <a:rPr lang="en-US" dirty="0"/>
              <a:t>. Second, Modify the data in the column gender, language to the correct type, avoiding abbreviations.. And finally, we'll round to the decimals of the </a:t>
            </a:r>
            <a:r>
              <a:rPr lang="en-US" dirty="0" err="1"/>
              <a:t>senorityAsYears</a:t>
            </a:r>
            <a:r>
              <a:rPr lang="en-US" dirty="0"/>
              <a:t> , </a:t>
            </a:r>
            <a:r>
              <a:rPr lang="en-US" dirty="0" err="1"/>
              <a:t>senorityAsMonths</a:t>
            </a:r>
            <a:r>
              <a:rPr lang="en-US" dirty="0"/>
              <a:t> columns.</a:t>
            </a:r>
            <a:endParaRPr dirty="0">
              <a:latin typeface="Barlow Semi Condensed"/>
              <a:ea typeface="Barlow Semi Condensed"/>
              <a:cs typeface="Barlow Semi Condensed"/>
              <a:sym typeface="Barlow Semi Condense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AB8FDC"/>
      </a:accent1>
      <a:accent2>
        <a:srgbClr val="C7BAFC"/>
      </a:accent2>
      <a:accent3>
        <a:srgbClr val="E4D8FF"/>
      </a:accent3>
      <a:accent4>
        <a:srgbClr val="BEBEBE"/>
      </a:accent4>
      <a:accent5>
        <a:srgbClr val="20004D"/>
      </a:accent5>
      <a:accent6>
        <a:srgbClr val="9E9E9E"/>
      </a:accent6>
      <a:hlink>
        <a:srgbClr val="AB8FD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552</TotalTime>
  <Words>3012</Words>
  <Application>Microsoft Office PowerPoint</Application>
  <PresentationFormat>On-screen Show (16:9)</PresentationFormat>
  <Paragraphs>210</Paragraphs>
  <Slides>57</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Barlow Semi Condensed</vt:lpstr>
      <vt:lpstr>Arial</vt:lpstr>
      <vt:lpstr>Barlow Semi Condensed Medium</vt:lpstr>
      <vt:lpstr>Calibri</vt:lpstr>
      <vt:lpstr>Times New Roman</vt:lpstr>
      <vt:lpstr>Fjalla One</vt:lpstr>
      <vt:lpstr>Roboto Condensed Light</vt:lpstr>
      <vt:lpstr>Technology Consulting by Slidesgo</vt:lpstr>
      <vt:lpstr>PowerPoint Presentation</vt:lpstr>
      <vt:lpstr>PowerPoint Presentation</vt:lpstr>
      <vt:lpstr>E-commerce fashion</vt:lpstr>
      <vt:lpstr>What is BI?</vt:lpstr>
      <vt:lpstr>Real examples of how to apply BI on business</vt:lpstr>
      <vt:lpstr>BI techniques </vt:lpstr>
      <vt:lpstr>BI tools (Python)</vt:lpstr>
      <vt:lpstr>BI tools (tableau)</vt:lpstr>
      <vt:lpstr>Datasets</vt:lpstr>
      <vt:lpstr>Preprocess steps on datasets</vt:lpstr>
      <vt:lpstr>Preprocess steps on datasets</vt:lpstr>
      <vt:lpstr>Preprocess steps on datasets</vt:lpstr>
      <vt:lpstr>Preprocess steps on datasets</vt:lpstr>
      <vt:lpstr>Preprocess steps on datasets</vt:lpstr>
      <vt:lpstr>Preprocess steps on datasets</vt:lpstr>
      <vt:lpstr>Preprocess steps on datasets</vt:lpstr>
      <vt:lpstr>Preprocess steps on datasets</vt:lpstr>
      <vt:lpstr>Preprocess steps on datasets</vt:lpstr>
      <vt:lpstr>Preprocess steps on datasets</vt:lpstr>
      <vt:lpstr>Preprocess steps on datasets</vt:lpstr>
      <vt:lpstr>Dashboard 1</vt:lpstr>
      <vt:lpstr>PowerPoint Presentation</vt:lpstr>
      <vt:lpstr>Gender chart</vt:lpstr>
      <vt:lpstr>Gender_ Bought Chart </vt:lpstr>
      <vt:lpstr>Gender_Sold Chart</vt:lpstr>
      <vt:lpstr>Dashboard Action </vt:lpstr>
      <vt:lpstr>Dashboard 2</vt:lpstr>
      <vt:lpstr>PowerPoint Presentation</vt:lpstr>
      <vt:lpstr>Followers_Sold Chart</vt:lpstr>
      <vt:lpstr>Follows_Bought Chart</vt:lpstr>
      <vt:lpstr>Gender Chart</vt:lpstr>
      <vt:lpstr>Dashboard Action </vt:lpstr>
      <vt:lpstr>Dashboard 3</vt:lpstr>
      <vt:lpstr>PowerPoint Presentation</vt:lpstr>
      <vt:lpstr>Map Chart</vt:lpstr>
      <vt:lpstr>Language Chart</vt:lpstr>
      <vt:lpstr>Country_Sold Chart</vt:lpstr>
      <vt:lpstr>Bought_Sold Chart</vt:lpstr>
      <vt:lpstr>Dashboard Action </vt:lpstr>
      <vt:lpstr>Dashboard Action </vt:lpstr>
      <vt:lpstr>Dashboard 4</vt:lpstr>
      <vt:lpstr>PowerPoint Presentation</vt:lpstr>
      <vt:lpstr>Country_L&amp;S Chart</vt:lpstr>
      <vt:lpstr>Country_W&amp;B Chart</vt:lpstr>
      <vt:lpstr>Gender Chart</vt:lpstr>
      <vt:lpstr>Dashboard Action </vt:lpstr>
      <vt:lpstr>Point of view</vt:lpstr>
      <vt:lpstr>Discuss the legal issues</vt:lpstr>
      <vt:lpstr>Feedback from other students after watching the presentation</vt:lpstr>
      <vt:lpstr>Feedback from other students after watching the presentation</vt:lpstr>
      <vt:lpstr>Feedback from other students after watching the presentation</vt:lpstr>
      <vt:lpstr>Feedback from other students after watching the presentation</vt:lpstr>
      <vt:lpstr>Feedback from other students after watching the presentation</vt:lpstr>
      <vt:lpstr>Feedback from other students after watching the presentation</vt:lpstr>
      <vt:lpstr>Feedback from other students after watching the presentation</vt:lpstr>
      <vt:lpstr>Thanks For Watching!</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fashion</dc:title>
  <dc:creator>Admin</dc:creator>
  <cp:lastModifiedBy>Admin</cp:lastModifiedBy>
  <cp:revision>45</cp:revision>
  <dcterms:modified xsi:type="dcterms:W3CDTF">2022-01-07T15:33:29Z</dcterms:modified>
</cp:coreProperties>
</file>